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98" r:id="rId2"/>
    <p:sldId id="309" r:id="rId3"/>
    <p:sldId id="301" r:id="rId4"/>
    <p:sldId id="311" r:id="rId5"/>
    <p:sldId id="315" r:id="rId6"/>
    <p:sldId id="321" r:id="rId7"/>
    <p:sldId id="325" r:id="rId8"/>
    <p:sldId id="323" r:id="rId9"/>
    <p:sldId id="322" r:id="rId10"/>
    <p:sldId id="324" r:id="rId11"/>
    <p:sldId id="313" r:id="rId12"/>
    <p:sldId id="305" r:id="rId13"/>
    <p:sldId id="306" r:id="rId14"/>
    <p:sldId id="307" r:id="rId15"/>
    <p:sldId id="269" r:id="rId16"/>
    <p:sldId id="299" r:id="rId17"/>
    <p:sldId id="268" r:id="rId18"/>
    <p:sldId id="270" r:id="rId19"/>
    <p:sldId id="271" r:id="rId20"/>
    <p:sldId id="295" r:id="rId21"/>
    <p:sldId id="272" r:id="rId22"/>
    <p:sldId id="274" r:id="rId23"/>
    <p:sldId id="275" r:id="rId24"/>
    <p:sldId id="276" r:id="rId25"/>
    <p:sldId id="314" r:id="rId26"/>
    <p:sldId id="326" r:id="rId27"/>
    <p:sldId id="277" r:id="rId28"/>
    <p:sldId id="278" r:id="rId29"/>
    <p:sldId id="280" r:id="rId30"/>
    <p:sldId id="327" r:id="rId31"/>
    <p:sldId id="287" r:id="rId32"/>
    <p:sldId id="282" r:id="rId33"/>
    <p:sldId id="296" r:id="rId34"/>
    <p:sldId id="286" r:id="rId35"/>
    <p:sldId id="290" r:id="rId36"/>
    <p:sldId id="291" r:id="rId37"/>
    <p:sldId id="292" r:id="rId38"/>
    <p:sldId id="293" r:id="rId39"/>
    <p:sldId id="294" r:id="rId40"/>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09" autoAdjust="0"/>
    <p:restoredTop sz="94660"/>
  </p:normalViewPr>
  <p:slideViewPr>
    <p:cSldViewPr snapToGrid="0">
      <p:cViewPr varScale="1">
        <p:scale>
          <a:sx n="73" d="100"/>
          <a:sy n="73" d="100"/>
        </p:scale>
        <p:origin x="70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egnaposto intestazione 1"/>
          <p:cNvSpPr txBox="1">
            <a:spLocks noGrp="1"/>
          </p:cNvSpPr>
          <p:nvPr>
            <p:ph type="hdr" sz="quarter"/>
          </p:nvPr>
        </p:nvSpPr>
        <p:spPr>
          <a:xfrm>
            <a:off x="0" y="0"/>
            <a:ext cx="3280684" cy="534238"/>
          </a:xfrm>
          <a:prstGeom prst="rect">
            <a:avLst/>
          </a:prstGeom>
          <a:noFill/>
          <a:ln>
            <a:noFill/>
          </a:ln>
        </p:spPr>
        <p:txBody>
          <a:bodyPr vert="horz" wrap="non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3" name="Segnaposto data 2"/>
          <p:cNvSpPr txBox="1">
            <a:spLocks noGrp="1"/>
          </p:cNvSpPr>
          <p:nvPr>
            <p:ph type="dt" sz="quarter" idx="1"/>
          </p:nvPr>
        </p:nvSpPr>
        <p:spPr>
          <a:xfrm>
            <a:off x="4278962" y="0"/>
            <a:ext cx="3280684" cy="534238"/>
          </a:xfrm>
          <a:prstGeom prst="rect">
            <a:avLst/>
          </a:prstGeom>
          <a:noFill/>
          <a:ln>
            <a:noFill/>
          </a:ln>
        </p:spPr>
        <p:txBody>
          <a:bodyPr vert="horz" wrap="non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4" name="Segnaposto piè di pagina 3"/>
          <p:cNvSpPr txBox="1">
            <a:spLocks noGrp="1"/>
          </p:cNvSpPr>
          <p:nvPr>
            <p:ph type="ftr" sz="quarter" idx="2"/>
          </p:nvPr>
        </p:nvSpPr>
        <p:spPr>
          <a:xfrm>
            <a:off x="0" y="10157402"/>
            <a:ext cx="3280684" cy="534238"/>
          </a:xfrm>
          <a:prstGeom prst="rect">
            <a:avLst/>
          </a:prstGeom>
          <a:noFill/>
          <a:ln>
            <a:noFill/>
          </a:ln>
        </p:spPr>
        <p:txBody>
          <a:bodyPr vert="horz" wrap="non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
        <p:nvSpPr>
          <p:cNvPr id="5" name="Segnaposto numero diapositiva 4"/>
          <p:cNvSpPr txBox="1">
            <a:spLocks noGrp="1"/>
          </p:cNvSpPr>
          <p:nvPr>
            <p:ph type="sldNum" sz="quarter" idx="3"/>
          </p:nvPr>
        </p:nvSpPr>
        <p:spPr>
          <a:xfrm>
            <a:off x="4278962" y="10157402"/>
            <a:ext cx="3280684" cy="534238"/>
          </a:xfrm>
          <a:prstGeom prst="rect">
            <a:avLst/>
          </a:prstGeom>
          <a:noFill/>
          <a:ln>
            <a:noFill/>
          </a:ln>
        </p:spPr>
        <p:txBody>
          <a:bodyPr vert="horz" wrap="non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78A55779-C15E-4D1F-B780-818BAC440D04}" type="slidenum">
              <a:t>‹N›</a:t>
            </a:fld>
            <a:endParaRPr lang="it-IT" sz="1400" b="0" i="0" u="none" strike="noStrike" kern="1200" cap="none" spc="0" baseline="0">
              <a:solidFill>
                <a:srgbClr val="000000"/>
              </a:solidFill>
              <a:uFillTx/>
              <a:latin typeface="Arial" pitchFamily="18"/>
              <a:ea typeface="Microsoft YaHei" pitchFamily="2"/>
              <a:cs typeface="Lucida Sans" pitchFamily="2"/>
            </a:endParaRPr>
          </a:p>
        </p:txBody>
      </p:sp>
    </p:spTree>
    <p:extLst>
      <p:ext uri="{BB962C8B-B14F-4D97-AF65-F5344CB8AC3E}">
        <p14:creationId xmlns:p14="http://schemas.microsoft.com/office/powerpoint/2010/main" val="1849040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idx="2"/>
          </p:nvPr>
        </p:nvSpPr>
        <p:spPr>
          <a:xfrm>
            <a:off x="1107000" y="812517"/>
            <a:ext cx="5345280" cy="4008958"/>
          </a:xfrm>
          <a:prstGeom prst="rect">
            <a:avLst/>
          </a:prstGeom>
          <a:noFill/>
          <a:ln>
            <a:noFill/>
            <a:prstDash val="solid"/>
          </a:ln>
        </p:spPr>
      </p:sp>
      <p:sp>
        <p:nvSpPr>
          <p:cNvPr id="3" name="Segnaposto note 2"/>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it-IT"/>
          </a:p>
        </p:txBody>
      </p:sp>
      <p:sp>
        <p:nvSpPr>
          <p:cNvPr id="4" name="Segnaposto intestazione 3"/>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it-IT"/>
          </a:p>
        </p:txBody>
      </p:sp>
      <p:sp>
        <p:nvSpPr>
          <p:cNvPr id="5" name="Segnaposto data 4"/>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it-IT"/>
          </a:p>
        </p:txBody>
      </p:sp>
      <p:sp>
        <p:nvSpPr>
          <p:cNvPr id="6" name="Segnaposto piè di pagina 5"/>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it-IT"/>
          </a:p>
        </p:txBody>
      </p:sp>
      <p:sp>
        <p:nvSpPr>
          <p:cNvPr id="7" name="Segnaposto numero diapositiva 6"/>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it-IT"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2DD9364C-66DC-4A5D-8F99-70AD3360137E}" type="slidenum">
              <a:t>‹N›</a:t>
            </a:fld>
            <a:endParaRPr lang="it-IT"/>
          </a:p>
        </p:txBody>
      </p:sp>
    </p:spTree>
    <p:extLst>
      <p:ext uri="{BB962C8B-B14F-4D97-AF65-F5344CB8AC3E}">
        <p14:creationId xmlns:p14="http://schemas.microsoft.com/office/powerpoint/2010/main" val="406168456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it-IT" sz="2000" b="0" i="0" u="none" strike="noStrike" kern="1200" cap="none" spc="0" baseline="0">
        <a:solidFill>
          <a:srgbClr val="000000"/>
        </a:solidFill>
        <a:uFillTx/>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3112" cy="4008438"/>
          </a:xfrm>
          <a:ln w="9528">
            <a:solidFill>
              <a:srgbClr val="000000"/>
            </a:solidFill>
            <a:prstDash val="solid"/>
            <a:miter/>
          </a:ln>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B896E31-F3BD-4A49-8E89-82BA061C071F}" type="slidenum">
              <a:t>14</a:t>
            </a:fld>
            <a:endParaRPr lang="it-IT"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F5003C4-8467-4B08-9F27-C330007842A9}" type="slidenum">
              <a:t>27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9DE06A2-CE08-4723-BBF7-5B23773A794B}" type="slidenum">
              <a:t>28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64047E3-F300-473F-A925-97C642AE0862}" type="slidenum">
              <a:t>29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F1719A-8CEF-4B2F-87BC-728C350F4F8C}" type="slidenum">
              <a:t>31</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652C937-980C-4606-8792-DA6EF9FAEB2B}" type="slidenum">
              <a:t>32</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7BD160-6876-4640-9446-63574A414D3F}" type="slidenum">
              <a:t>34</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64DA230-C6A9-4646-B93F-B717949FF848}" type="slidenum">
              <a:t>35</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7C89634-9005-460E-956A-F56271F0AAF3}" type="slidenum">
              <a:t>36</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05DA369-6F55-4B76-90E0-F59536FDEF4E}" type="slidenum">
              <a:t>37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A0E071E0-CDD5-4C19-A99D-34137D7ED21C}" type="slidenum">
              <a:t>38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C9D34E6-4309-484C-B6CA-51CDA7926F5D}" type="slidenum">
              <a:t>15</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E132FA-AFEE-43E7-B70F-3ED1BC833A7F}" type="slidenum">
              <a:t>39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772C1F8-E2F3-43C9-BE45-D450FB174C90}" type="slidenum">
              <a:t>17</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D5BC06D-B03B-4832-969F-3E7B26431008}" type="slidenum">
              <a:t>18</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83474F-7E10-45B9-A826-9545D0239FB9}" type="slidenum">
              <a:t>19</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9AC895-01D1-42E6-8980-11B85615A082}" type="slidenum">
              <a:t>21</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6B7C627-E6FD-4C18-9E3A-03F866B73714}" type="slidenum">
              <a:t>22</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FDB97AC-F9C9-46B1-B59D-71D5BA2500ED}" type="slidenum">
              <a:t>23</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3112"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7008FF4-6FB0-4E1A-ADC8-A2C32DBDB169}" type="slidenum">
              <a:t>24</a:t>
            </a:fld>
            <a:endParaRPr lang="it-IT" sz="1400" b="0" i="0" u="none" strike="noStrike" kern="1200" cap="none" spc="0" baseline="0">
              <a:solidFill>
                <a:srgbClr val="000000"/>
              </a:solidFill>
              <a:uFillTx/>
              <a:latin typeface="Times New Roman" pitchFamily="18"/>
              <a:ea typeface="Lucida Sans Unicode" pitchFamily="2"/>
              <a:cs typeface="Tahoma" pitchFamily="2"/>
            </a:endParaRPr>
          </a:p>
        </p:txBody>
      </p:sp>
      <p:sp>
        <p:nvSpPr>
          <p:cNvPr id="3" name="Segnaposto immagine diapositiva 1"/>
          <p:cNvSpPr>
            <a:spLocks noGrp="1" noRot="1" noChangeAspect="1"/>
          </p:cNvSpPr>
          <p:nvPr>
            <p:ph type="sldImg"/>
          </p:nvPr>
        </p:nvSpPr>
        <p:spPr>
          <a:xfrm>
            <a:off x="217488" y="812800"/>
            <a:ext cx="7124700" cy="4008438"/>
          </a:xfrm>
          <a:solidFill>
            <a:srgbClr val="5B9BD5"/>
          </a:solidFill>
          <a:ln w="25402">
            <a:solidFill>
              <a:srgbClr val="41719C"/>
            </a:solidFill>
            <a:prstDash val="solid"/>
          </a:ln>
        </p:spPr>
      </p:sp>
      <p:sp>
        <p:nvSpPr>
          <p:cNvPr id="4" name="Segnaposto note 2"/>
          <p:cNvSpPr txBox="1">
            <a:spLocks noGrp="1"/>
          </p:cNvSpPr>
          <p:nvPr>
            <p:ph type="body" sz="quarter"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4208" y="685800"/>
            <a:ext cx="8001000" cy="2971800"/>
          </a:xfrm>
        </p:spPr>
        <p:txBody>
          <a:bodyPr anchor="b"/>
          <a:lstStyle>
            <a:lvl1pPr>
              <a:defRPr sz="4800"/>
            </a:lvl1pPr>
          </a:lstStyle>
          <a:p>
            <a:pPr lvl="0"/>
            <a:r>
              <a:rPr lang="it-IT"/>
              <a:t>Fare clic per modificare lo stile del titolo</a:t>
            </a:r>
            <a:endParaRPr lang="en-US"/>
          </a:p>
        </p:txBody>
      </p:sp>
      <p:sp>
        <p:nvSpPr>
          <p:cNvPr id="3" name="Subtitle 2"/>
          <p:cNvSpPr txBox="1">
            <a:spLocks noGrp="1"/>
          </p:cNvSpPr>
          <p:nvPr>
            <p:ph type="subTitle" idx="1"/>
          </p:nvPr>
        </p:nvSpPr>
        <p:spPr>
          <a:xfrm>
            <a:off x="684208" y="3843863"/>
            <a:ext cx="6400800" cy="1947333"/>
          </a:xfrm>
        </p:spPr>
        <p:txBody>
          <a:bodyPr anchor="t"/>
          <a:lstStyle>
            <a:lvl1pPr marL="0" indent="0">
              <a:buNone/>
              <a:defRPr sz="2100"/>
            </a:lvl1pPr>
          </a:lstStyle>
          <a:p>
            <a:pPr lvl="0"/>
            <a:r>
              <a:rPr lang="it-IT"/>
              <a:t>Fare clic per modificare lo stile del sottotitolo dello schema</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305A6130-AE30-44BC-BAE6-BAFA98894822}" type="datetime1">
              <a:rPr lang="it-IT"/>
              <a:pPr lvl="0"/>
              <a:t>07/11/2022</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343E1DD3-C839-4E71-8AC6-E1A5E833C4A2}" type="slidenum">
              <a:t>‹N›</a:t>
            </a:fld>
            <a:endParaRPr lang="it-IT"/>
          </a:p>
        </p:txBody>
      </p:sp>
      <p:cxnSp>
        <p:nvCxnSpPr>
          <p:cNvPr id="7" name="Straight Connector 15"/>
          <p:cNvCxnSpPr/>
          <p:nvPr/>
        </p:nvCxnSpPr>
        <p:spPr>
          <a:xfrm flipH="1">
            <a:off x="8228008" y="8467"/>
            <a:ext cx="3810003" cy="3810003"/>
          </a:xfrm>
          <a:prstGeom prst="straightConnector1">
            <a:avLst/>
          </a:prstGeom>
          <a:noFill/>
          <a:ln w="12701" cap="rnd">
            <a:solidFill>
              <a:srgbClr val="FFFFFF"/>
            </a:solidFill>
            <a:prstDash val="solid"/>
            <a:miter/>
          </a:ln>
        </p:spPr>
      </p:cxnSp>
      <p:cxnSp>
        <p:nvCxnSpPr>
          <p:cNvPr id="8" name="Straight Connector 16"/>
          <p:cNvCxnSpPr/>
          <p:nvPr/>
        </p:nvCxnSpPr>
        <p:spPr>
          <a:xfrm flipH="1">
            <a:off x="6108173" y="91540"/>
            <a:ext cx="6080650" cy="6080660"/>
          </a:xfrm>
          <a:prstGeom prst="straightConnector1">
            <a:avLst/>
          </a:prstGeom>
          <a:noFill/>
          <a:ln w="12701" cap="rnd">
            <a:solidFill>
              <a:srgbClr val="FFFFFF"/>
            </a:solidFill>
            <a:prstDash val="solid"/>
            <a:miter/>
          </a:ln>
        </p:spPr>
      </p:cxnSp>
      <p:cxnSp>
        <p:nvCxnSpPr>
          <p:cNvPr id="9" name="Straight Connector 18"/>
          <p:cNvCxnSpPr/>
          <p:nvPr/>
        </p:nvCxnSpPr>
        <p:spPr>
          <a:xfrm flipH="1">
            <a:off x="7235820" y="228600"/>
            <a:ext cx="4953003" cy="4953003"/>
          </a:xfrm>
          <a:prstGeom prst="straightConnector1">
            <a:avLst/>
          </a:prstGeom>
          <a:noFill/>
          <a:ln w="12701" cap="rnd">
            <a:solidFill>
              <a:srgbClr val="FFFFFF"/>
            </a:solidFill>
            <a:prstDash val="solid"/>
            <a:miter/>
          </a:ln>
        </p:spPr>
      </p:cxnSp>
      <p:cxnSp>
        <p:nvCxnSpPr>
          <p:cNvPr id="10" name="Straight Connector 20"/>
          <p:cNvCxnSpPr/>
          <p:nvPr/>
        </p:nvCxnSpPr>
        <p:spPr>
          <a:xfrm flipH="1">
            <a:off x="7335838" y="32278"/>
            <a:ext cx="4852985" cy="4852986"/>
          </a:xfrm>
          <a:prstGeom prst="straightConnector1">
            <a:avLst/>
          </a:prstGeom>
          <a:noFill/>
          <a:ln w="31747" cap="rnd">
            <a:solidFill>
              <a:srgbClr val="FFFFFF"/>
            </a:solidFill>
            <a:prstDash val="solid"/>
            <a:miter/>
          </a:ln>
        </p:spPr>
      </p:cxnSp>
      <p:cxnSp>
        <p:nvCxnSpPr>
          <p:cNvPr id="11" name="Straight Connector 22"/>
          <p:cNvCxnSpPr/>
          <p:nvPr/>
        </p:nvCxnSpPr>
        <p:spPr>
          <a:xfrm flipH="1">
            <a:off x="7845423" y="609603"/>
            <a:ext cx="4343400" cy="4343400"/>
          </a:xfrm>
          <a:prstGeom prst="straightConnector1">
            <a:avLst/>
          </a:prstGeom>
          <a:noFill/>
          <a:ln w="31747" cap="rnd">
            <a:solidFill>
              <a:srgbClr val="FFFFFF"/>
            </a:solidFill>
            <a:prstDash val="solid"/>
            <a:miter/>
          </a:ln>
        </p:spPr>
      </p:cxnSp>
    </p:spTree>
    <p:extLst>
      <p:ext uri="{BB962C8B-B14F-4D97-AF65-F5344CB8AC3E}">
        <p14:creationId xmlns:p14="http://schemas.microsoft.com/office/powerpoint/2010/main" val="224996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Picture Placeholder 2"/>
          <p:cNvSpPr txBox="1">
            <a:spLocks noGrp="1"/>
          </p:cNvSpPr>
          <p:nvPr>
            <p:ph type="pic" idx="4294967295"/>
          </p:nvPr>
        </p:nvSpPr>
        <p:spPr>
          <a:xfrm>
            <a:off x="685800" y="533396"/>
            <a:ext cx="10818815" cy="3124203"/>
          </a:xfrm>
          <a:ln w="15873">
            <a:solidFill>
              <a:srgbClr val="FFFFFF">
                <a:alpha val="40000"/>
              </a:srgbClr>
            </a:solidFill>
            <a:prstDash val="solid"/>
          </a:ln>
        </p:spPr>
        <p:txBody>
          <a:bodyPr anchor="t" anchorCtr="1"/>
          <a:lstStyle>
            <a:lvl1pPr marL="0" indent="0" algn="ctr">
              <a:spcBef>
                <a:spcPts val="400"/>
              </a:spcBef>
              <a:buNone/>
              <a:defRPr sz="1600"/>
            </a:lvl1pPr>
          </a:lstStyle>
          <a:p>
            <a:pPr lvl="0"/>
            <a:r>
              <a:rPr lang="it-IT"/>
              <a:t>Fare clic sull'icona per inserire un'immagine</a:t>
            </a:r>
            <a:endParaRPr lang="en-US"/>
          </a:p>
        </p:txBody>
      </p:sp>
      <p:sp>
        <p:nvSpPr>
          <p:cNvPr id="4" name="Text Placeholder 9"/>
          <p:cNvSpPr txBox="1">
            <a:spLocks noGrp="1"/>
          </p:cNvSpPr>
          <p:nvPr>
            <p:ph type="body" idx="4294967295"/>
          </p:nvPr>
        </p:nvSpPr>
        <p:spPr>
          <a:xfrm>
            <a:off x="914400" y="3843863"/>
            <a:ext cx="8304205" cy="457200"/>
          </a:xfrm>
        </p:spPr>
        <p:txBody>
          <a:bodyPr anchor="t"/>
          <a:lstStyle>
            <a:lvl1pPr marL="0" indent="0">
              <a:spcBef>
                <a:spcPts val="400"/>
              </a:spcBef>
              <a:buNone/>
              <a:defRPr sz="1600"/>
            </a:lvl1pPr>
          </a:lstStyle>
          <a:p>
            <a:pPr lvl="0"/>
            <a:r>
              <a:rPr lang="it-IT"/>
              <a:t>Modifica gli stili del testo dello schema</a:t>
            </a:r>
          </a:p>
        </p:txBody>
      </p:sp>
      <p:sp>
        <p:nvSpPr>
          <p:cNvPr id="5" name="Date Placeholder 2"/>
          <p:cNvSpPr txBox="1">
            <a:spLocks noGrp="1"/>
          </p:cNvSpPr>
          <p:nvPr>
            <p:ph type="dt" sz="half" idx="7"/>
          </p:nvPr>
        </p:nvSpPr>
        <p:spPr/>
        <p:txBody>
          <a:bodyPr/>
          <a:lstStyle>
            <a:lvl1pPr>
              <a:defRPr/>
            </a:lvl1pPr>
          </a:lstStyle>
          <a:p>
            <a:pPr lvl="0"/>
            <a:fld id="{DEDE7243-45D5-4C4E-A96D-8D24CE6DFB82}" type="datetime1">
              <a:rPr lang="it-IT"/>
              <a:pPr lvl="0"/>
              <a:t>07/11/2022</a:t>
            </a:fld>
            <a:endParaRPr lang="it-IT"/>
          </a:p>
        </p:txBody>
      </p:sp>
      <p:sp>
        <p:nvSpPr>
          <p:cNvPr id="6" name="Footer Placeholder 3"/>
          <p:cNvSpPr txBox="1">
            <a:spLocks noGrp="1"/>
          </p:cNvSpPr>
          <p:nvPr>
            <p:ph type="ftr" sz="quarter" idx="9"/>
          </p:nvPr>
        </p:nvSpPr>
        <p:spPr/>
        <p:txBody>
          <a:bodyPr/>
          <a:lstStyle>
            <a:lvl1pPr>
              <a:defRPr/>
            </a:lvl1pPr>
          </a:lstStyle>
          <a:p>
            <a:pPr lvl="0"/>
            <a:endParaRPr lang="it-IT"/>
          </a:p>
        </p:txBody>
      </p:sp>
      <p:sp>
        <p:nvSpPr>
          <p:cNvPr id="7" name="Slide Number Placeholder 4"/>
          <p:cNvSpPr txBox="1">
            <a:spLocks noGrp="1"/>
          </p:cNvSpPr>
          <p:nvPr>
            <p:ph type="sldNum" sz="quarter" idx="8"/>
          </p:nvPr>
        </p:nvSpPr>
        <p:spPr/>
        <p:txBody>
          <a:bodyPr/>
          <a:lstStyle>
            <a:lvl1pPr>
              <a:defRPr/>
            </a:lvl1pPr>
          </a:lstStyle>
          <a:p>
            <a:pPr lvl="0"/>
            <a:fld id="{A9F65375-06A8-4FFA-97B9-B1F103C9246D}" type="slidenum">
              <a:t>‹N›</a:t>
            </a:fld>
            <a:endParaRPr lang="it-IT"/>
          </a:p>
        </p:txBody>
      </p:sp>
    </p:spTree>
    <p:extLst>
      <p:ext uri="{BB962C8B-B14F-4D97-AF65-F5344CB8AC3E}">
        <p14:creationId xmlns:p14="http://schemas.microsoft.com/office/powerpoint/2010/main" val="3282442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685800"/>
            <a:ext cx="10058400" cy="2743200"/>
          </a:xfrm>
        </p:spPr>
        <p:txBody>
          <a:bodyPr/>
          <a:lstStyle>
            <a:lvl1pPr>
              <a:defRPr sz="3200"/>
            </a:lvl1pPr>
          </a:lstStyle>
          <a:p>
            <a:pPr lvl="0"/>
            <a:r>
              <a:rPr lang="it-IT"/>
              <a:t>Fare clic per modificare lo stile del titolo</a:t>
            </a:r>
            <a:endParaRPr lang="en-US"/>
          </a:p>
        </p:txBody>
      </p:sp>
      <p:sp>
        <p:nvSpPr>
          <p:cNvPr id="3" name="Text Placeholder 2"/>
          <p:cNvSpPr txBox="1">
            <a:spLocks noGrp="1"/>
          </p:cNvSpPr>
          <p:nvPr>
            <p:ph type="body" idx="4294967295"/>
          </p:nvPr>
        </p:nvSpPr>
        <p:spPr>
          <a:xfrm>
            <a:off x="684208" y="4114800"/>
            <a:ext cx="8535988" cy="1879604"/>
          </a:xfrm>
        </p:spPr>
        <p:txBody>
          <a:bodyPr/>
          <a:lstStyle>
            <a:lvl1pPr marL="0" indent="0">
              <a:buNone/>
              <a:defRPr/>
            </a:lvl1pPr>
          </a:lstStyle>
          <a:p>
            <a:pPr lvl="0"/>
            <a:r>
              <a:rPr lang="it-IT"/>
              <a:t>Modifica gli stili del testo dello schema</a:t>
            </a:r>
          </a:p>
        </p:txBody>
      </p:sp>
      <p:sp>
        <p:nvSpPr>
          <p:cNvPr id="4" name="Date Placeholder 3"/>
          <p:cNvSpPr txBox="1">
            <a:spLocks noGrp="1"/>
          </p:cNvSpPr>
          <p:nvPr>
            <p:ph type="dt" sz="half" idx="7"/>
          </p:nvPr>
        </p:nvSpPr>
        <p:spPr/>
        <p:txBody>
          <a:bodyPr/>
          <a:lstStyle>
            <a:lvl1pPr>
              <a:defRPr/>
            </a:lvl1pPr>
          </a:lstStyle>
          <a:p>
            <a:pPr lvl="0"/>
            <a:fld id="{7D645B8D-74BC-4E36-A2F4-7175A8352EB9}" type="datetime1">
              <a:rPr lang="it-IT"/>
              <a:pPr lvl="0"/>
              <a:t>07/11/2022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AC74C18E-FB52-4DF4-951F-DD3023C501AC}" type="slidenum">
              <a:t>‹N›</a:t>
            </a:fld>
            <a:endParaRPr lang="it-IT"/>
          </a:p>
        </p:txBody>
      </p:sp>
    </p:spTree>
    <p:extLst>
      <p:ext uri="{BB962C8B-B14F-4D97-AF65-F5344CB8AC3E}">
        <p14:creationId xmlns:p14="http://schemas.microsoft.com/office/powerpoint/2010/main" val="89937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1141408" y="685800"/>
            <a:ext cx="9144000" cy="2743200"/>
          </a:xfrm>
        </p:spPr>
        <p:txBody>
          <a:bodyPr/>
          <a:lstStyle>
            <a:lvl1pPr>
              <a:defRPr sz="3200"/>
            </a:lvl1pPr>
          </a:lstStyle>
          <a:p>
            <a:pPr lvl="0"/>
            <a:r>
              <a:rPr lang="it-IT"/>
              <a:t>Fare clic per modificare lo stile del titolo</a:t>
            </a:r>
            <a:endParaRPr lang="en-US"/>
          </a:p>
        </p:txBody>
      </p:sp>
      <p:sp>
        <p:nvSpPr>
          <p:cNvPr id="3" name="Text Placeholder 9"/>
          <p:cNvSpPr txBox="1">
            <a:spLocks noGrp="1"/>
          </p:cNvSpPr>
          <p:nvPr>
            <p:ph type="body" idx="4294967295"/>
          </p:nvPr>
        </p:nvSpPr>
        <p:spPr>
          <a:xfrm>
            <a:off x="1446215" y="3429000"/>
            <a:ext cx="8534396" cy="381003"/>
          </a:xfrm>
        </p:spPr>
        <p:txBody>
          <a:bodyPr/>
          <a:lstStyle>
            <a:lvl1pPr marL="0" indent="0">
              <a:buNone/>
              <a:defRPr/>
            </a:lvl1pPr>
          </a:lstStyle>
          <a:p>
            <a:pPr lvl="0"/>
            <a:r>
              <a:rPr lang="it-IT"/>
              <a:t>Modifica gli stili del testo dello schema</a:t>
            </a:r>
          </a:p>
        </p:txBody>
      </p:sp>
      <p:sp>
        <p:nvSpPr>
          <p:cNvPr id="4" name="Text Placeholder 2"/>
          <p:cNvSpPr txBox="1">
            <a:spLocks noGrp="1"/>
          </p:cNvSpPr>
          <p:nvPr>
            <p:ph type="body" idx="4294967295"/>
          </p:nvPr>
        </p:nvSpPr>
        <p:spPr>
          <a:xfrm>
            <a:off x="684208" y="4301063"/>
            <a:ext cx="8534396" cy="1684864"/>
          </a:xfrm>
        </p:spPr>
        <p:txBody>
          <a:bodyPr/>
          <a:lstStyle>
            <a:lvl1pPr marL="0" indent="0">
              <a:buNone/>
              <a:defRPr/>
            </a:lvl1pPr>
          </a:lstStyle>
          <a:p>
            <a:pPr lvl="0"/>
            <a:r>
              <a:rPr lang="it-IT"/>
              <a:t>Modifica gli stili del testo dello schema</a:t>
            </a:r>
          </a:p>
        </p:txBody>
      </p:sp>
      <p:sp>
        <p:nvSpPr>
          <p:cNvPr id="5" name="Date Placeholder 3"/>
          <p:cNvSpPr txBox="1">
            <a:spLocks noGrp="1"/>
          </p:cNvSpPr>
          <p:nvPr>
            <p:ph type="dt" sz="half" idx="7"/>
          </p:nvPr>
        </p:nvSpPr>
        <p:spPr/>
        <p:txBody>
          <a:bodyPr/>
          <a:lstStyle>
            <a:lvl1pPr>
              <a:defRPr/>
            </a:lvl1pPr>
          </a:lstStyle>
          <a:p>
            <a:pPr lvl="0"/>
            <a:fld id="{B59225A7-9D1A-4732-89FF-3C1CE40983FC}" type="datetime1">
              <a:rPr lang="it-IT"/>
              <a:pPr lvl="0"/>
              <a:t>07/11/2022</a:t>
            </a:fld>
            <a:endParaRPr lang="it-IT"/>
          </a:p>
        </p:txBody>
      </p:sp>
      <p:sp>
        <p:nvSpPr>
          <p:cNvPr id="6" name="Footer Placeholder 4"/>
          <p:cNvSpPr txBox="1">
            <a:spLocks noGrp="1"/>
          </p:cNvSpPr>
          <p:nvPr>
            <p:ph type="ftr" sz="quarter" idx="9"/>
          </p:nvPr>
        </p:nvSpPr>
        <p:spPr/>
        <p:txBody>
          <a:bodyPr/>
          <a:lstStyle>
            <a:lvl1pPr>
              <a:defRPr/>
            </a:lvl1pPr>
          </a:lstStyle>
          <a:p>
            <a:pPr lvl="0"/>
            <a:endParaRPr lang="it-IT"/>
          </a:p>
        </p:txBody>
      </p:sp>
      <p:sp>
        <p:nvSpPr>
          <p:cNvPr id="7" name="Slide Number Placeholder 5"/>
          <p:cNvSpPr txBox="1">
            <a:spLocks noGrp="1"/>
          </p:cNvSpPr>
          <p:nvPr>
            <p:ph type="sldNum" sz="quarter" idx="8"/>
          </p:nvPr>
        </p:nvSpPr>
        <p:spPr/>
        <p:txBody>
          <a:bodyPr/>
          <a:lstStyle>
            <a:lvl1pPr>
              <a:defRPr/>
            </a:lvl1pPr>
          </a:lstStyle>
          <a:p>
            <a:pPr lvl="0"/>
            <a:fld id="{761BC7DD-8AF2-4E3B-9A29-BF5CE17951FF}" type="slidenum">
              <a:t>‹N›</a:t>
            </a:fld>
            <a:endParaRPr lang="it-IT"/>
          </a:p>
        </p:txBody>
      </p:sp>
      <p:sp>
        <p:nvSpPr>
          <p:cNvPr id="8" name="TextBox 13"/>
          <p:cNvSpPr txBox="1"/>
          <p:nvPr/>
        </p:nvSpPr>
        <p:spPr>
          <a:xfrm>
            <a:off x="531815" y="81222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
        <p:nvSpPr>
          <p:cNvPr id="9" name="TextBox 14"/>
          <p:cNvSpPr txBox="1"/>
          <p:nvPr/>
        </p:nvSpPr>
        <p:spPr>
          <a:xfrm>
            <a:off x="10285408" y="276860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Tree>
    <p:extLst>
      <p:ext uri="{BB962C8B-B14F-4D97-AF65-F5344CB8AC3E}">
        <p14:creationId xmlns:p14="http://schemas.microsoft.com/office/powerpoint/2010/main" val="2752700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3429000"/>
            <a:ext cx="8534396" cy="1697400"/>
          </a:xfrm>
        </p:spPr>
        <p:txBody>
          <a:bodyPr anchor="b"/>
          <a:lstStyle>
            <a:lvl1pPr>
              <a:defRPr sz="3200"/>
            </a:lvl1pPr>
          </a:lstStyle>
          <a:p>
            <a:pPr lvl="0"/>
            <a:r>
              <a:rPr lang="it-IT"/>
              <a:t>Fare clic per modificare lo stile del titolo</a:t>
            </a:r>
            <a:endParaRPr lang="en-US"/>
          </a:p>
        </p:txBody>
      </p:sp>
      <p:sp>
        <p:nvSpPr>
          <p:cNvPr id="3" name="Text Placeholder 2"/>
          <p:cNvSpPr txBox="1">
            <a:spLocks noGrp="1"/>
          </p:cNvSpPr>
          <p:nvPr>
            <p:ph type="body" idx="4294967295"/>
          </p:nvPr>
        </p:nvSpPr>
        <p:spPr>
          <a:xfrm>
            <a:off x="684208" y="5132984"/>
            <a:ext cx="8535988" cy="860395"/>
          </a:xfrm>
        </p:spPr>
        <p:txBody>
          <a:bodyPr anchor="t"/>
          <a:lstStyle>
            <a:lvl1pPr marL="0" indent="0">
              <a:buNone/>
              <a:defRPr/>
            </a:lvl1pPr>
          </a:lstStyle>
          <a:p>
            <a:pPr lvl="0"/>
            <a:r>
              <a:rPr lang="it-IT"/>
              <a:t>Modifica gli stili del testo dello schema</a:t>
            </a:r>
          </a:p>
        </p:txBody>
      </p:sp>
      <p:sp>
        <p:nvSpPr>
          <p:cNvPr id="4" name="Date Placeholder 3"/>
          <p:cNvSpPr txBox="1">
            <a:spLocks noGrp="1"/>
          </p:cNvSpPr>
          <p:nvPr>
            <p:ph type="dt" sz="half" idx="7"/>
          </p:nvPr>
        </p:nvSpPr>
        <p:spPr/>
        <p:txBody>
          <a:bodyPr/>
          <a:lstStyle>
            <a:lvl1pPr>
              <a:defRPr/>
            </a:lvl1pPr>
          </a:lstStyle>
          <a:p>
            <a:pPr lvl="0"/>
            <a:fld id="{54C79464-93D5-44BB-AAEE-DB92CFBA5D53}" type="datetime1">
              <a:rPr lang="it-IT"/>
              <a:pPr lvl="0"/>
              <a:t>07/11/2022</a:t>
            </a:fld>
            <a:endParaRPr lang="it-IT"/>
          </a:p>
        </p:txBody>
      </p:sp>
      <p:sp>
        <p:nvSpPr>
          <p:cNvPr id="5" name="Footer Placeholder 4"/>
          <p:cNvSpPr txBox="1">
            <a:spLocks noGrp="1"/>
          </p:cNvSpPr>
          <p:nvPr>
            <p:ph type="ftr" sz="quarter" idx="9"/>
          </p:nvPr>
        </p:nvSpPr>
        <p:spPr/>
        <p:txBody>
          <a:bodyPr/>
          <a:lstStyle>
            <a:lvl1pPr>
              <a:defRPr/>
            </a:lvl1pPr>
          </a:lstStyle>
          <a:p>
            <a:pPr lvl="0"/>
            <a:endParaRPr lang="it-IT"/>
          </a:p>
        </p:txBody>
      </p:sp>
      <p:sp>
        <p:nvSpPr>
          <p:cNvPr id="6" name="Slide Number Placeholder 5"/>
          <p:cNvSpPr txBox="1">
            <a:spLocks noGrp="1"/>
          </p:cNvSpPr>
          <p:nvPr>
            <p:ph type="sldNum" sz="quarter" idx="8"/>
          </p:nvPr>
        </p:nvSpPr>
        <p:spPr/>
        <p:txBody>
          <a:bodyPr/>
          <a:lstStyle>
            <a:lvl1pPr>
              <a:defRPr/>
            </a:lvl1pPr>
          </a:lstStyle>
          <a:p>
            <a:pPr lvl="0"/>
            <a:fld id="{087DAE74-2149-452A-8B89-9A0AAA75549E}" type="slidenum">
              <a:t>‹N›</a:t>
            </a:fld>
            <a:endParaRPr lang="it-IT"/>
          </a:p>
        </p:txBody>
      </p:sp>
    </p:spTree>
    <p:extLst>
      <p:ext uri="{BB962C8B-B14F-4D97-AF65-F5344CB8AC3E}">
        <p14:creationId xmlns:p14="http://schemas.microsoft.com/office/powerpoint/2010/main" val="1266102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1141408" y="685800"/>
            <a:ext cx="9144000" cy="2743200"/>
          </a:xfrm>
        </p:spPr>
        <p:txBody>
          <a:bodyPr/>
          <a:lstStyle>
            <a:lvl1pPr>
              <a:defRPr sz="3200"/>
            </a:lvl1pPr>
          </a:lstStyle>
          <a:p>
            <a:pPr lvl="0"/>
            <a:r>
              <a:rPr lang="it-IT"/>
              <a:t>Fare clic per modificare lo stile del titolo</a:t>
            </a:r>
            <a:endParaRPr lang="en-US"/>
          </a:p>
        </p:txBody>
      </p:sp>
      <p:sp>
        <p:nvSpPr>
          <p:cNvPr id="3" name="Text Placeholder 9"/>
          <p:cNvSpPr txBox="1">
            <a:spLocks noGrp="1"/>
          </p:cNvSpPr>
          <p:nvPr>
            <p:ph type="body" idx="4294967295"/>
          </p:nvPr>
        </p:nvSpPr>
        <p:spPr>
          <a:xfrm>
            <a:off x="684208" y="3928536"/>
            <a:ext cx="8534396" cy="1049868"/>
          </a:xfrm>
        </p:spPr>
        <p:txBody>
          <a:bodyPr anchor="b"/>
          <a:lstStyle>
            <a:lvl1pPr marL="0">
              <a:spcBef>
                <a:spcPts val="0"/>
              </a:spcBef>
              <a:buNone/>
              <a:defRPr sz="2400" cap="all">
                <a:solidFill>
                  <a:srgbClr val="FFFFFF"/>
                </a:solidFill>
              </a:defRPr>
            </a:lvl1pPr>
          </a:lstStyle>
          <a:p>
            <a:pPr lvl="0"/>
            <a:r>
              <a:rPr lang="it-IT"/>
              <a:t>Modifica gli stili del testo dello schema</a:t>
            </a:r>
          </a:p>
        </p:txBody>
      </p:sp>
      <p:sp>
        <p:nvSpPr>
          <p:cNvPr id="4" name="Text Placeholder 2"/>
          <p:cNvSpPr txBox="1">
            <a:spLocks noGrp="1"/>
          </p:cNvSpPr>
          <p:nvPr>
            <p:ph type="body" idx="4294967295"/>
          </p:nvPr>
        </p:nvSpPr>
        <p:spPr>
          <a:xfrm>
            <a:off x="684208" y="4978395"/>
            <a:ext cx="8534396" cy="1015998"/>
          </a:xfrm>
        </p:spPr>
        <p:txBody>
          <a:bodyPr anchor="t"/>
          <a:lstStyle>
            <a:lvl1pPr marL="0" indent="0">
              <a:spcBef>
                <a:spcPts val="400"/>
              </a:spcBef>
              <a:buNone/>
              <a:defRPr sz="1800"/>
            </a:lvl1pPr>
          </a:lstStyle>
          <a:p>
            <a:pPr lvl="0"/>
            <a:r>
              <a:rPr lang="it-IT"/>
              <a:t>Modifica gli stili del testo dello schema</a:t>
            </a:r>
          </a:p>
        </p:txBody>
      </p:sp>
      <p:sp>
        <p:nvSpPr>
          <p:cNvPr id="5" name="Date Placeholder 3"/>
          <p:cNvSpPr txBox="1">
            <a:spLocks noGrp="1"/>
          </p:cNvSpPr>
          <p:nvPr>
            <p:ph type="dt" sz="half" idx="7"/>
          </p:nvPr>
        </p:nvSpPr>
        <p:spPr/>
        <p:txBody>
          <a:bodyPr/>
          <a:lstStyle>
            <a:lvl1pPr>
              <a:defRPr/>
            </a:lvl1pPr>
          </a:lstStyle>
          <a:p>
            <a:pPr lvl="0"/>
            <a:fld id="{A814D676-268E-4DB4-A5AD-201227B10603}" type="datetime1">
              <a:rPr lang="it-IT"/>
              <a:pPr lvl="0"/>
              <a:t>07/11/2022</a:t>
            </a:fld>
            <a:endParaRPr lang="it-IT"/>
          </a:p>
        </p:txBody>
      </p:sp>
      <p:sp>
        <p:nvSpPr>
          <p:cNvPr id="6" name="Footer Placeholder 4"/>
          <p:cNvSpPr txBox="1">
            <a:spLocks noGrp="1"/>
          </p:cNvSpPr>
          <p:nvPr>
            <p:ph type="ftr" sz="quarter" idx="9"/>
          </p:nvPr>
        </p:nvSpPr>
        <p:spPr/>
        <p:txBody>
          <a:bodyPr/>
          <a:lstStyle>
            <a:lvl1pPr>
              <a:defRPr/>
            </a:lvl1pPr>
          </a:lstStyle>
          <a:p>
            <a:pPr lvl="0"/>
            <a:endParaRPr lang="it-IT"/>
          </a:p>
        </p:txBody>
      </p:sp>
      <p:sp>
        <p:nvSpPr>
          <p:cNvPr id="7" name="Slide Number Placeholder 5"/>
          <p:cNvSpPr txBox="1">
            <a:spLocks noGrp="1"/>
          </p:cNvSpPr>
          <p:nvPr>
            <p:ph type="sldNum" sz="quarter" idx="8"/>
          </p:nvPr>
        </p:nvSpPr>
        <p:spPr/>
        <p:txBody>
          <a:bodyPr/>
          <a:lstStyle>
            <a:lvl1pPr>
              <a:defRPr/>
            </a:lvl1pPr>
          </a:lstStyle>
          <a:p>
            <a:pPr lvl="0"/>
            <a:fld id="{F2CB9BD9-EB0D-4F0F-9101-4DE8B1EF5069}" type="slidenum">
              <a:t>‹N›</a:t>
            </a:fld>
            <a:endParaRPr lang="it-IT"/>
          </a:p>
        </p:txBody>
      </p:sp>
      <p:sp>
        <p:nvSpPr>
          <p:cNvPr id="8" name="TextBox 10"/>
          <p:cNvSpPr txBox="1"/>
          <p:nvPr/>
        </p:nvSpPr>
        <p:spPr>
          <a:xfrm>
            <a:off x="531815" y="81222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
        <p:nvSpPr>
          <p:cNvPr id="9" name="TextBox 11"/>
          <p:cNvSpPr txBox="1"/>
          <p:nvPr/>
        </p:nvSpPr>
        <p:spPr>
          <a:xfrm>
            <a:off x="10285408" y="2768602"/>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none" spc="0" baseline="0">
                <a:solidFill>
                  <a:srgbClr val="FFFFFF"/>
                </a:solidFill>
                <a:uFillTx/>
                <a:latin typeface="Century Gothic"/>
              </a:rPr>
              <a:t>”</a:t>
            </a:r>
          </a:p>
        </p:txBody>
      </p:sp>
    </p:spTree>
    <p:extLst>
      <p:ext uri="{BB962C8B-B14F-4D97-AF65-F5344CB8AC3E}">
        <p14:creationId xmlns:p14="http://schemas.microsoft.com/office/powerpoint/2010/main" val="126052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685800"/>
            <a:ext cx="10058400" cy="2743200"/>
          </a:xfrm>
        </p:spPr>
        <p:txBody>
          <a:bodyPr/>
          <a:lstStyle>
            <a:lvl1pPr>
              <a:defRPr/>
            </a:lvl1pPr>
          </a:lstStyle>
          <a:p>
            <a:pPr lvl="0"/>
            <a:r>
              <a:rPr lang="it-IT"/>
              <a:t>Fare clic per modificare lo stile del titolo</a:t>
            </a:r>
            <a:endParaRPr lang="en-US"/>
          </a:p>
        </p:txBody>
      </p:sp>
      <p:sp>
        <p:nvSpPr>
          <p:cNvPr id="3" name="Text Placeholder 9"/>
          <p:cNvSpPr txBox="1">
            <a:spLocks noGrp="1"/>
          </p:cNvSpPr>
          <p:nvPr>
            <p:ph type="body" idx="4294967295"/>
          </p:nvPr>
        </p:nvSpPr>
        <p:spPr>
          <a:xfrm>
            <a:off x="684208" y="3928536"/>
            <a:ext cx="8534396" cy="838203"/>
          </a:xfrm>
        </p:spPr>
        <p:txBody>
          <a:bodyPr anchor="b"/>
          <a:lstStyle>
            <a:lvl1pPr marL="0">
              <a:spcBef>
                <a:spcPts val="0"/>
              </a:spcBef>
              <a:buNone/>
              <a:defRPr sz="2400" cap="all">
                <a:solidFill>
                  <a:srgbClr val="FFFFFF"/>
                </a:solidFill>
              </a:defRPr>
            </a:lvl1pPr>
          </a:lstStyle>
          <a:p>
            <a:pPr lvl="0"/>
            <a:r>
              <a:rPr lang="it-IT"/>
              <a:t>Modifica gli stili del testo dello schema</a:t>
            </a:r>
          </a:p>
        </p:txBody>
      </p:sp>
      <p:sp>
        <p:nvSpPr>
          <p:cNvPr id="4" name="Text Placeholder 2"/>
          <p:cNvSpPr txBox="1">
            <a:spLocks noGrp="1"/>
          </p:cNvSpPr>
          <p:nvPr>
            <p:ph type="body" idx="4294967295"/>
          </p:nvPr>
        </p:nvSpPr>
        <p:spPr>
          <a:xfrm>
            <a:off x="684208" y="4766730"/>
            <a:ext cx="8534396" cy="1227664"/>
          </a:xfrm>
        </p:spPr>
        <p:txBody>
          <a:bodyPr anchor="t"/>
          <a:lstStyle>
            <a:lvl1pPr marL="0" indent="0">
              <a:spcBef>
                <a:spcPts val="400"/>
              </a:spcBef>
              <a:buNone/>
              <a:defRPr sz="1800"/>
            </a:lvl1pPr>
          </a:lstStyle>
          <a:p>
            <a:pPr lvl="0"/>
            <a:r>
              <a:rPr lang="it-IT"/>
              <a:t>Modifica gli stili del testo dello schema</a:t>
            </a:r>
          </a:p>
        </p:txBody>
      </p:sp>
      <p:sp>
        <p:nvSpPr>
          <p:cNvPr id="5" name="Date Placeholder 3"/>
          <p:cNvSpPr txBox="1">
            <a:spLocks noGrp="1"/>
          </p:cNvSpPr>
          <p:nvPr>
            <p:ph type="dt" sz="half" idx="7"/>
          </p:nvPr>
        </p:nvSpPr>
        <p:spPr/>
        <p:txBody>
          <a:bodyPr/>
          <a:lstStyle>
            <a:lvl1pPr>
              <a:defRPr/>
            </a:lvl1pPr>
          </a:lstStyle>
          <a:p>
            <a:pPr lvl="0"/>
            <a:fld id="{09EE257F-B4AA-4EA6-80EE-F594097B40C0}" type="datetime1">
              <a:rPr lang="it-IT"/>
              <a:pPr lvl="0"/>
              <a:t>07/11/2022</a:t>
            </a:fld>
            <a:endParaRPr lang="it-IT"/>
          </a:p>
        </p:txBody>
      </p:sp>
      <p:sp>
        <p:nvSpPr>
          <p:cNvPr id="6" name="Footer Placeholder 4"/>
          <p:cNvSpPr txBox="1">
            <a:spLocks noGrp="1"/>
          </p:cNvSpPr>
          <p:nvPr>
            <p:ph type="ftr" sz="quarter" idx="9"/>
          </p:nvPr>
        </p:nvSpPr>
        <p:spPr/>
        <p:txBody>
          <a:bodyPr/>
          <a:lstStyle>
            <a:lvl1pPr>
              <a:defRPr/>
            </a:lvl1pPr>
          </a:lstStyle>
          <a:p>
            <a:pPr lvl="0"/>
            <a:endParaRPr lang="it-IT"/>
          </a:p>
        </p:txBody>
      </p:sp>
      <p:sp>
        <p:nvSpPr>
          <p:cNvPr id="7" name="Slide Number Placeholder 5"/>
          <p:cNvSpPr txBox="1">
            <a:spLocks noGrp="1"/>
          </p:cNvSpPr>
          <p:nvPr>
            <p:ph type="sldNum" sz="quarter" idx="8"/>
          </p:nvPr>
        </p:nvSpPr>
        <p:spPr/>
        <p:txBody>
          <a:bodyPr/>
          <a:lstStyle>
            <a:lvl1pPr>
              <a:defRPr/>
            </a:lvl1pPr>
          </a:lstStyle>
          <a:p>
            <a:pPr lvl="0"/>
            <a:fld id="{8F60AE28-CE67-4254-8549-DD274DA9347A}" type="slidenum">
              <a:t>‹N›</a:t>
            </a:fld>
            <a:endParaRPr lang="it-IT"/>
          </a:p>
        </p:txBody>
      </p:sp>
    </p:spTree>
    <p:extLst>
      <p:ext uri="{BB962C8B-B14F-4D97-AF65-F5344CB8AC3E}">
        <p14:creationId xmlns:p14="http://schemas.microsoft.com/office/powerpoint/2010/main" val="3600757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E7600312-E4A1-4CCF-A782-DE7BF88BB967}" type="datetime1">
              <a:rPr lang="it-IT"/>
              <a:pPr lvl="0"/>
              <a:t>07/11/2022</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CF333535-5DF0-4553-802C-8825DD1C2CF3}" type="slidenum">
              <a:t>‹N›</a:t>
            </a:fld>
            <a:endParaRPr lang="it-IT"/>
          </a:p>
        </p:txBody>
      </p:sp>
    </p:spTree>
    <p:extLst>
      <p:ext uri="{BB962C8B-B14F-4D97-AF65-F5344CB8AC3E}">
        <p14:creationId xmlns:p14="http://schemas.microsoft.com/office/powerpoint/2010/main" val="311257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685208" y="685800"/>
            <a:ext cx="2057400" cy="4572000"/>
          </a:xfrm>
        </p:spPr>
        <p:txBody>
          <a:bodyPr vert="eaVert"/>
          <a:lstStyle>
            <a:lvl1pPr>
              <a:defRPr/>
            </a:lvl1pPr>
          </a:lstStyle>
          <a:p>
            <a:pPr lvl="0"/>
            <a:r>
              <a:rPr lang="it-IT"/>
              <a:t>Fare clic per modificare lo stile del titolo</a:t>
            </a:r>
            <a:endParaRPr lang="en-US"/>
          </a:p>
        </p:txBody>
      </p:sp>
      <p:sp>
        <p:nvSpPr>
          <p:cNvPr id="3" name="Vertical Text Placeholder 2"/>
          <p:cNvSpPr txBox="1">
            <a:spLocks noGrp="1"/>
          </p:cNvSpPr>
          <p:nvPr>
            <p:ph type="body" orient="vert" idx="1"/>
          </p:nvPr>
        </p:nvSpPr>
        <p:spPr>
          <a:xfrm>
            <a:off x="685800" y="685800"/>
            <a:ext cx="7823204" cy="5308604"/>
          </a:xfrm>
        </p:spPr>
        <p:txBody>
          <a:bodyPr vert="eaVert"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57E7F4BA-91DB-4FB5-8748-4BD3ADE4EA2C}" type="datetime1">
              <a:rPr lang="it-IT"/>
              <a:pPr lvl="0"/>
              <a:t>07/11/2022</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BACFD28F-0394-4C66-A87E-ED2ED7248ABD}" type="slidenum">
              <a:t>‹N›</a:t>
            </a:fld>
            <a:endParaRPr lang="it-IT"/>
          </a:p>
        </p:txBody>
      </p:sp>
    </p:spTree>
    <p:extLst>
      <p:ext uri="{BB962C8B-B14F-4D97-AF65-F5344CB8AC3E}">
        <p14:creationId xmlns:p14="http://schemas.microsoft.com/office/powerpoint/2010/main" val="962850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07B6FB45-C91B-484F-AF5F-27502F44E4E7}" type="datetime1">
              <a:rPr lang="it-IT"/>
              <a:pPr lvl="0"/>
              <a:t>07/11/2022</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3F7B3656-8062-4F9E-AA9A-B07E7480C323}" type="slidenum">
              <a:t>‹N›</a:t>
            </a:fld>
            <a:endParaRPr lang="it-IT"/>
          </a:p>
        </p:txBody>
      </p:sp>
    </p:spTree>
    <p:extLst>
      <p:ext uri="{BB962C8B-B14F-4D97-AF65-F5344CB8AC3E}">
        <p14:creationId xmlns:p14="http://schemas.microsoft.com/office/powerpoint/2010/main" val="206547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txBox="1">
            <a:spLocks noGrp="1"/>
          </p:cNvSpPr>
          <p:nvPr>
            <p:ph type="title"/>
          </p:nvPr>
        </p:nvSpPr>
        <p:spPr>
          <a:xfrm>
            <a:off x="684208" y="2006595"/>
            <a:ext cx="8534396" cy="2281601"/>
          </a:xfrm>
        </p:spPr>
        <p:txBody>
          <a:bodyPr anchor="b"/>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684208" y="4495803"/>
            <a:ext cx="8534396" cy="1498601"/>
          </a:xfrm>
        </p:spPr>
        <p:txBody>
          <a:bodyPr anchor="t"/>
          <a:lstStyle>
            <a:lvl1pPr marL="0" indent="0">
              <a:spcBef>
                <a:spcPts val="400"/>
              </a:spcBef>
              <a:buNone/>
              <a:defRPr sz="1800"/>
            </a:lvl1pPr>
          </a:lstStyle>
          <a:p>
            <a:pPr lvl="0"/>
            <a:r>
              <a:rPr lang="it-IT"/>
              <a:t>Modifica gli stili del testo dello schema</a:t>
            </a:r>
          </a:p>
        </p:txBody>
      </p:sp>
      <p:sp>
        <p:nvSpPr>
          <p:cNvPr id="4" name="Date Placeholder 3"/>
          <p:cNvSpPr txBox="1">
            <a:spLocks noGrp="1"/>
          </p:cNvSpPr>
          <p:nvPr>
            <p:ph type="dt" sz="half" idx="7"/>
          </p:nvPr>
        </p:nvSpPr>
        <p:spPr/>
        <p:txBody>
          <a:bodyPr/>
          <a:lstStyle>
            <a:lvl1pPr algn="l" defTabSz="457200">
              <a:defRPr sz="900">
                <a:solidFill>
                  <a:srgbClr val="FFFFFF"/>
                </a:solidFill>
                <a:latin typeface="Calibri"/>
              </a:defRPr>
            </a:lvl1pPr>
          </a:lstStyle>
          <a:p>
            <a:pPr lvl="0"/>
            <a:fld id="{6E2C16C2-21A4-4A75-A35A-888DE18E4C96}" type="datetime1">
              <a:rPr lang="it-IT"/>
              <a:pPr lvl="0"/>
              <a:t>07/11/2022</a:t>
            </a:fld>
            <a:endParaRPr lang="it-IT"/>
          </a:p>
        </p:txBody>
      </p:sp>
      <p:sp>
        <p:nvSpPr>
          <p:cNvPr id="5" name="Footer Placeholder 4"/>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6" name="Slide Number Placeholder 5"/>
          <p:cNvSpPr txBox="1">
            <a:spLocks noGrp="1"/>
          </p:cNvSpPr>
          <p:nvPr>
            <p:ph type="sldNum" sz="quarter" idx="8"/>
          </p:nvPr>
        </p:nvSpPr>
        <p:spPr/>
        <p:txBody>
          <a:bodyPr/>
          <a:lstStyle>
            <a:lvl1pPr defTabSz="457200">
              <a:defRPr sz="1050">
                <a:solidFill>
                  <a:srgbClr val="FFFFFF"/>
                </a:solidFill>
                <a:latin typeface="Calibri"/>
              </a:defRPr>
            </a:lvl1pPr>
          </a:lstStyle>
          <a:p>
            <a:pPr lvl="0"/>
            <a:fld id="{21B7A345-B59D-46C1-BABC-A66B0035127B}" type="slidenum">
              <a:t>‹N›</a:t>
            </a:fld>
            <a:endParaRPr lang="it-IT"/>
          </a:p>
        </p:txBody>
      </p:sp>
    </p:spTree>
    <p:extLst>
      <p:ext uri="{BB962C8B-B14F-4D97-AF65-F5344CB8AC3E}">
        <p14:creationId xmlns:p14="http://schemas.microsoft.com/office/powerpoint/2010/main" val="1318160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Content Placeholder 2"/>
          <p:cNvSpPr txBox="1">
            <a:spLocks noGrp="1"/>
          </p:cNvSpPr>
          <p:nvPr>
            <p:ph idx="1"/>
          </p:nvPr>
        </p:nvSpPr>
        <p:spPr>
          <a:xfrm>
            <a:off x="684208" y="685800"/>
            <a:ext cx="4937659" cy="361526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txBox="1">
            <a:spLocks noGrp="1"/>
          </p:cNvSpPr>
          <p:nvPr>
            <p:ph idx="2"/>
          </p:nvPr>
        </p:nvSpPr>
        <p:spPr>
          <a:xfrm>
            <a:off x="5808131" y="685800"/>
            <a:ext cx="4934477" cy="361526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txBox="1">
            <a:spLocks noGrp="1"/>
          </p:cNvSpPr>
          <p:nvPr>
            <p:ph type="dt" sz="half" idx="7"/>
          </p:nvPr>
        </p:nvSpPr>
        <p:spPr/>
        <p:txBody>
          <a:bodyPr/>
          <a:lstStyle>
            <a:lvl1pPr algn="l" defTabSz="457200">
              <a:defRPr sz="900">
                <a:solidFill>
                  <a:srgbClr val="FFFFFF"/>
                </a:solidFill>
                <a:latin typeface="Calibri"/>
              </a:defRPr>
            </a:lvl1pPr>
          </a:lstStyle>
          <a:p>
            <a:pPr lvl="0"/>
            <a:fld id="{8A07A3E9-7E5B-4432-85FB-94EE5EF32911}" type="datetime1">
              <a:rPr lang="it-IT"/>
              <a:pPr lvl="0"/>
              <a:t>07/11/2022</a:t>
            </a:fld>
            <a:endParaRPr lang="it-IT"/>
          </a:p>
        </p:txBody>
      </p:sp>
      <p:sp>
        <p:nvSpPr>
          <p:cNvPr id="6" name="Footer Placeholder 5"/>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7" name="Slide Number Placeholder 6"/>
          <p:cNvSpPr txBox="1">
            <a:spLocks noGrp="1"/>
          </p:cNvSpPr>
          <p:nvPr>
            <p:ph type="sldNum" sz="quarter" idx="8"/>
          </p:nvPr>
        </p:nvSpPr>
        <p:spPr/>
        <p:txBody>
          <a:bodyPr/>
          <a:lstStyle>
            <a:lvl1pPr defTabSz="457200">
              <a:defRPr sz="1050">
                <a:solidFill>
                  <a:srgbClr val="FFFFFF"/>
                </a:solidFill>
                <a:latin typeface="Calibri"/>
              </a:defRPr>
            </a:lvl1pPr>
          </a:lstStyle>
          <a:p>
            <a:pPr lvl="0"/>
            <a:fld id="{4B999551-42D5-42BF-B00E-095F5ED12D27}" type="slidenum">
              <a:t>‹N›</a:t>
            </a:fld>
            <a:endParaRPr lang="it-IT"/>
          </a:p>
        </p:txBody>
      </p:sp>
    </p:spTree>
    <p:extLst>
      <p:ext uri="{BB962C8B-B14F-4D97-AF65-F5344CB8AC3E}">
        <p14:creationId xmlns:p14="http://schemas.microsoft.com/office/powerpoint/2010/main" val="388248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Text Placeholder 2"/>
          <p:cNvSpPr txBox="1">
            <a:spLocks noGrp="1"/>
          </p:cNvSpPr>
          <p:nvPr>
            <p:ph type="body" idx="1"/>
          </p:nvPr>
        </p:nvSpPr>
        <p:spPr>
          <a:xfrm>
            <a:off x="972080" y="685800"/>
            <a:ext cx="4649788" cy="576264"/>
          </a:xfrm>
        </p:spPr>
        <p:txBody>
          <a:bodyPr anchor="b">
            <a:noAutofit/>
          </a:bodyPr>
          <a:lstStyle>
            <a:lvl1pPr marL="0" indent="0">
              <a:spcBef>
                <a:spcPts val="700"/>
              </a:spcBef>
              <a:buNone/>
              <a:defRPr sz="2800">
                <a:solidFill>
                  <a:srgbClr val="FFFFFF"/>
                </a:solidFill>
              </a:defRPr>
            </a:lvl1pPr>
          </a:lstStyle>
          <a:p>
            <a:pPr lvl="0"/>
            <a:r>
              <a:rPr lang="it-IT"/>
              <a:t>Modifica gli stili del testo dello schema</a:t>
            </a:r>
          </a:p>
        </p:txBody>
      </p:sp>
      <p:sp>
        <p:nvSpPr>
          <p:cNvPr id="4" name="Content Placeholder 3"/>
          <p:cNvSpPr txBox="1">
            <a:spLocks noGrp="1"/>
          </p:cNvSpPr>
          <p:nvPr>
            <p:ph idx="2"/>
          </p:nvPr>
        </p:nvSpPr>
        <p:spPr>
          <a:xfrm>
            <a:off x="684208" y="1270531"/>
            <a:ext cx="4937659" cy="3030541"/>
          </a:xfrm>
        </p:spPr>
        <p:txBody>
          <a:bodyPr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txBox="1">
            <a:spLocks noGrp="1"/>
          </p:cNvSpPr>
          <p:nvPr>
            <p:ph type="body" idx="3"/>
          </p:nvPr>
        </p:nvSpPr>
        <p:spPr>
          <a:xfrm>
            <a:off x="6079068" y="685800"/>
            <a:ext cx="4665131" cy="576264"/>
          </a:xfrm>
        </p:spPr>
        <p:txBody>
          <a:bodyPr anchor="b">
            <a:noAutofit/>
          </a:bodyPr>
          <a:lstStyle>
            <a:lvl1pPr marL="0" indent="0">
              <a:spcBef>
                <a:spcPts val="700"/>
              </a:spcBef>
              <a:buNone/>
              <a:defRPr sz="2800">
                <a:solidFill>
                  <a:srgbClr val="FFFFFF"/>
                </a:solidFill>
              </a:defRPr>
            </a:lvl1pPr>
          </a:lstStyle>
          <a:p>
            <a:pPr lvl="0"/>
            <a:r>
              <a:rPr lang="it-IT"/>
              <a:t>Modifica gli stili del testo dello schema</a:t>
            </a:r>
          </a:p>
        </p:txBody>
      </p:sp>
      <p:sp>
        <p:nvSpPr>
          <p:cNvPr id="6" name="Content Placeholder 5"/>
          <p:cNvSpPr txBox="1">
            <a:spLocks noGrp="1"/>
          </p:cNvSpPr>
          <p:nvPr>
            <p:ph idx="4"/>
          </p:nvPr>
        </p:nvSpPr>
        <p:spPr>
          <a:xfrm>
            <a:off x="5806540" y="1262064"/>
            <a:ext cx="4929192" cy="3030541"/>
          </a:xfrm>
        </p:spPr>
        <p:txBody>
          <a:bodyPr ancho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txBox="1">
            <a:spLocks noGrp="1"/>
          </p:cNvSpPr>
          <p:nvPr>
            <p:ph type="dt" sz="half" idx="7"/>
          </p:nvPr>
        </p:nvSpPr>
        <p:spPr/>
        <p:txBody>
          <a:bodyPr/>
          <a:lstStyle>
            <a:lvl1pPr algn="l" defTabSz="457200">
              <a:defRPr sz="900">
                <a:solidFill>
                  <a:srgbClr val="FFFFFF"/>
                </a:solidFill>
                <a:latin typeface="Calibri"/>
              </a:defRPr>
            </a:lvl1pPr>
          </a:lstStyle>
          <a:p>
            <a:pPr lvl="0"/>
            <a:fld id="{6C942335-1F19-4736-AD5A-A3A87A97B1E1}" type="datetime1">
              <a:rPr lang="it-IT"/>
              <a:pPr lvl="0"/>
              <a:t>07/11/2022</a:t>
            </a:fld>
            <a:endParaRPr lang="it-IT"/>
          </a:p>
        </p:txBody>
      </p:sp>
      <p:sp>
        <p:nvSpPr>
          <p:cNvPr id="8" name="Footer Placeholder 7"/>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9" name="Slide Number Placeholder 8"/>
          <p:cNvSpPr txBox="1">
            <a:spLocks noGrp="1"/>
          </p:cNvSpPr>
          <p:nvPr>
            <p:ph type="sldNum" sz="quarter" idx="8"/>
          </p:nvPr>
        </p:nvSpPr>
        <p:spPr/>
        <p:txBody>
          <a:bodyPr/>
          <a:lstStyle>
            <a:lvl1pPr defTabSz="457200">
              <a:defRPr sz="1050">
                <a:solidFill>
                  <a:srgbClr val="FFFFFF"/>
                </a:solidFill>
                <a:latin typeface="Calibri"/>
              </a:defRPr>
            </a:lvl1pPr>
          </a:lstStyle>
          <a:p>
            <a:pPr lvl="0"/>
            <a:fld id="{3A74BE5D-1A02-4276-9E7E-4C4CBB0378C4}" type="slidenum">
              <a:t>‹N›</a:t>
            </a:fld>
            <a:endParaRPr lang="it-IT"/>
          </a:p>
        </p:txBody>
      </p:sp>
    </p:spTree>
    <p:extLst>
      <p:ext uri="{BB962C8B-B14F-4D97-AF65-F5344CB8AC3E}">
        <p14:creationId xmlns:p14="http://schemas.microsoft.com/office/powerpoint/2010/main" val="250059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it-IT"/>
              <a:t>Fare clic per modificare lo stile del titolo</a:t>
            </a:r>
            <a:endParaRPr lang="en-US"/>
          </a:p>
        </p:txBody>
      </p:sp>
      <p:sp>
        <p:nvSpPr>
          <p:cNvPr id="3" name="Date Placeholder 2"/>
          <p:cNvSpPr txBox="1">
            <a:spLocks noGrp="1"/>
          </p:cNvSpPr>
          <p:nvPr>
            <p:ph type="dt" sz="half" idx="7"/>
          </p:nvPr>
        </p:nvSpPr>
        <p:spPr/>
        <p:txBody>
          <a:bodyPr/>
          <a:lstStyle>
            <a:lvl1pPr algn="l" defTabSz="457200">
              <a:defRPr sz="900">
                <a:solidFill>
                  <a:srgbClr val="FFFFFF"/>
                </a:solidFill>
                <a:latin typeface="Calibri"/>
              </a:defRPr>
            </a:lvl1pPr>
          </a:lstStyle>
          <a:p>
            <a:pPr lvl="0"/>
            <a:fld id="{8D7C8DD0-4CA7-4FCA-A7E6-45EA40DE5544}" type="datetime1">
              <a:rPr lang="it-IT"/>
              <a:pPr lvl="0"/>
              <a:t>07/11/2022</a:t>
            </a:fld>
            <a:endParaRPr lang="it-IT"/>
          </a:p>
        </p:txBody>
      </p:sp>
      <p:sp>
        <p:nvSpPr>
          <p:cNvPr id="4" name="Footer Placeholder 3"/>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5" name="Slide Number Placeholder 4"/>
          <p:cNvSpPr txBox="1">
            <a:spLocks noGrp="1"/>
          </p:cNvSpPr>
          <p:nvPr>
            <p:ph type="sldNum" sz="quarter" idx="8"/>
          </p:nvPr>
        </p:nvSpPr>
        <p:spPr/>
        <p:txBody>
          <a:bodyPr/>
          <a:lstStyle>
            <a:lvl1pPr defTabSz="457200">
              <a:defRPr sz="1050">
                <a:solidFill>
                  <a:srgbClr val="FFFFFF"/>
                </a:solidFill>
                <a:latin typeface="Calibri"/>
              </a:defRPr>
            </a:lvl1pPr>
          </a:lstStyle>
          <a:p>
            <a:pPr lvl="0"/>
            <a:fld id="{7E05EB7C-984F-4FB5-B950-F761B22F205A}" type="slidenum">
              <a:t>‹N›</a:t>
            </a:fld>
            <a:endParaRPr lang="it-IT"/>
          </a:p>
        </p:txBody>
      </p:sp>
    </p:spTree>
    <p:extLst>
      <p:ext uri="{BB962C8B-B14F-4D97-AF65-F5344CB8AC3E}">
        <p14:creationId xmlns:p14="http://schemas.microsoft.com/office/powerpoint/2010/main" val="392394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lgn="l" defTabSz="457200">
              <a:defRPr sz="900">
                <a:solidFill>
                  <a:srgbClr val="FFFFFF"/>
                </a:solidFill>
                <a:latin typeface="Calibri"/>
              </a:defRPr>
            </a:lvl1pPr>
          </a:lstStyle>
          <a:p>
            <a:pPr lvl="0"/>
            <a:fld id="{F3EC27EE-CAAC-49A2-A79F-8FB429D8FFB3}" type="datetime1">
              <a:rPr lang="it-IT"/>
              <a:pPr lvl="0"/>
              <a:t>07/11/2022</a:t>
            </a:fld>
            <a:endParaRPr lang="it-IT"/>
          </a:p>
        </p:txBody>
      </p:sp>
      <p:sp>
        <p:nvSpPr>
          <p:cNvPr id="3" name="Footer Placeholder 2"/>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4" name="Slide Number Placeholder 3"/>
          <p:cNvSpPr txBox="1">
            <a:spLocks noGrp="1"/>
          </p:cNvSpPr>
          <p:nvPr>
            <p:ph type="sldNum" sz="quarter" idx="8"/>
          </p:nvPr>
        </p:nvSpPr>
        <p:spPr/>
        <p:txBody>
          <a:bodyPr/>
          <a:lstStyle>
            <a:lvl1pPr defTabSz="457200">
              <a:defRPr sz="1050">
                <a:solidFill>
                  <a:srgbClr val="FFFFFF"/>
                </a:solidFill>
                <a:latin typeface="Calibri"/>
              </a:defRPr>
            </a:lvl1pPr>
          </a:lstStyle>
          <a:p>
            <a:pPr lvl="0"/>
            <a:fld id="{F4A67652-D3D7-4497-9959-11DBA2688B3C}" type="slidenum">
              <a:t>‹N›</a:t>
            </a:fld>
            <a:endParaRPr lang="it-IT"/>
          </a:p>
        </p:txBody>
      </p:sp>
    </p:spTree>
    <p:extLst>
      <p:ext uri="{BB962C8B-B14F-4D97-AF65-F5344CB8AC3E}">
        <p14:creationId xmlns:p14="http://schemas.microsoft.com/office/powerpoint/2010/main" val="36993567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7085008" y="685800"/>
            <a:ext cx="3657600" cy="1371600"/>
          </a:xfrm>
        </p:spPr>
        <p:txBody>
          <a:bodyPr anchor="b"/>
          <a:lstStyle>
            <a:lvl1pPr>
              <a:defRPr sz="2400"/>
            </a:lvl1pPr>
          </a:lstStyle>
          <a:p>
            <a:pPr lvl="0"/>
            <a:r>
              <a:rPr lang="it-IT"/>
              <a:t>Fare clic per modificare lo stile del titolo</a:t>
            </a:r>
            <a:endParaRPr lang="en-US"/>
          </a:p>
        </p:txBody>
      </p:sp>
      <p:sp>
        <p:nvSpPr>
          <p:cNvPr id="3" name="Content Placeholder 2"/>
          <p:cNvSpPr txBox="1">
            <a:spLocks noGrp="1"/>
          </p:cNvSpPr>
          <p:nvPr>
            <p:ph idx="1"/>
          </p:nvPr>
        </p:nvSpPr>
        <p:spPr>
          <a:xfrm>
            <a:off x="684208" y="685800"/>
            <a:ext cx="5943600" cy="5308604"/>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txBox="1">
            <a:spLocks noGrp="1"/>
          </p:cNvSpPr>
          <p:nvPr>
            <p:ph type="body" idx="2"/>
          </p:nvPr>
        </p:nvSpPr>
        <p:spPr>
          <a:xfrm>
            <a:off x="7085008" y="2209803"/>
            <a:ext cx="3657600" cy="2091269"/>
          </a:xfrm>
        </p:spPr>
        <p:txBody>
          <a:bodyPr anchor="t"/>
          <a:lstStyle>
            <a:lvl1pPr marL="0" indent="0">
              <a:spcBef>
                <a:spcPts val="400"/>
              </a:spcBef>
              <a:buNone/>
              <a:defRPr sz="1600"/>
            </a:lvl1pPr>
          </a:lstStyle>
          <a:p>
            <a:pPr lvl="0"/>
            <a:r>
              <a:rPr lang="it-IT"/>
              <a:t>Modifica gli stili del testo dello schema</a:t>
            </a:r>
          </a:p>
        </p:txBody>
      </p:sp>
      <p:sp>
        <p:nvSpPr>
          <p:cNvPr id="5" name="Date Placeholder 4"/>
          <p:cNvSpPr txBox="1">
            <a:spLocks noGrp="1"/>
          </p:cNvSpPr>
          <p:nvPr>
            <p:ph type="dt" sz="half" idx="7"/>
          </p:nvPr>
        </p:nvSpPr>
        <p:spPr/>
        <p:txBody>
          <a:bodyPr/>
          <a:lstStyle>
            <a:lvl1pPr algn="l" defTabSz="457200">
              <a:defRPr sz="900">
                <a:solidFill>
                  <a:srgbClr val="FFFFFF"/>
                </a:solidFill>
                <a:latin typeface="Calibri"/>
              </a:defRPr>
            </a:lvl1pPr>
          </a:lstStyle>
          <a:p>
            <a:pPr lvl="0"/>
            <a:fld id="{638E5CA8-07FB-469F-BE3C-A278C3934A27}" type="datetime1">
              <a:rPr lang="it-IT"/>
              <a:pPr lvl="0"/>
              <a:t>07/11/2022</a:t>
            </a:fld>
            <a:endParaRPr lang="it-IT"/>
          </a:p>
        </p:txBody>
      </p:sp>
      <p:sp>
        <p:nvSpPr>
          <p:cNvPr id="6" name="Footer Placeholder 5"/>
          <p:cNvSpPr txBox="1">
            <a:spLocks noGrp="1"/>
          </p:cNvSpPr>
          <p:nvPr>
            <p:ph type="ftr" sz="quarter" idx="9"/>
          </p:nvPr>
        </p:nvSpPr>
        <p:spPr/>
        <p:txBody>
          <a:bodyPr/>
          <a:lstStyle>
            <a:lvl1pPr defTabSz="457200">
              <a:defRPr sz="900" cap="all">
                <a:solidFill>
                  <a:srgbClr val="637052"/>
                </a:solidFill>
                <a:latin typeface="Calibri"/>
              </a:defRPr>
            </a:lvl1pPr>
          </a:lstStyle>
          <a:p>
            <a:pPr lvl="0"/>
            <a:endParaRPr lang="it-IT"/>
          </a:p>
        </p:txBody>
      </p:sp>
      <p:sp>
        <p:nvSpPr>
          <p:cNvPr id="7" name="Slide Number Placeholder 6"/>
          <p:cNvSpPr txBox="1">
            <a:spLocks noGrp="1"/>
          </p:cNvSpPr>
          <p:nvPr>
            <p:ph type="sldNum" sz="quarter" idx="8"/>
          </p:nvPr>
        </p:nvSpPr>
        <p:spPr/>
        <p:txBody>
          <a:bodyPr/>
          <a:lstStyle>
            <a:lvl1pPr defTabSz="457200">
              <a:defRPr sz="1050">
                <a:solidFill>
                  <a:srgbClr val="637052"/>
                </a:solidFill>
                <a:latin typeface="Calibri"/>
              </a:defRPr>
            </a:lvl1pPr>
          </a:lstStyle>
          <a:p>
            <a:pPr lvl="0"/>
            <a:fld id="{1A4F5D03-A79C-4B20-82B2-62E7656E4AE4}" type="slidenum">
              <a:t>‹N›</a:t>
            </a:fld>
            <a:endParaRPr lang="it-IT"/>
          </a:p>
        </p:txBody>
      </p:sp>
    </p:spTree>
    <p:extLst>
      <p:ext uri="{BB962C8B-B14F-4D97-AF65-F5344CB8AC3E}">
        <p14:creationId xmlns:p14="http://schemas.microsoft.com/office/powerpoint/2010/main" val="841008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txBox="1">
            <a:spLocks noGrp="1"/>
          </p:cNvSpPr>
          <p:nvPr>
            <p:ph type="title"/>
          </p:nvPr>
        </p:nvSpPr>
        <p:spPr>
          <a:xfrm>
            <a:off x="4722811" y="1447796"/>
            <a:ext cx="6019796" cy="1143000"/>
          </a:xfrm>
        </p:spPr>
        <p:txBody>
          <a:bodyPr anchor="b"/>
          <a:lstStyle>
            <a:lvl1pPr>
              <a:defRPr sz="2800"/>
            </a:lvl1pPr>
          </a:lstStyle>
          <a:p>
            <a:pPr lvl="0"/>
            <a:r>
              <a:rPr lang="it-IT"/>
              <a:t>Fare clic per modificare lo stile del titolo</a:t>
            </a:r>
            <a:endParaRPr lang="en-US"/>
          </a:p>
        </p:txBody>
      </p:sp>
      <p:sp>
        <p:nvSpPr>
          <p:cNvPr id="3" name="Picture Placeholder 2"/>
          <p:cNvSpPr txBox="1">
            <a:spLocks noGrp="1"/>
          </p:cNvSpPr>
          <p:nvPr>
            <p:ph type="pic" idx="1"/>
          </p:nvPr>
        </p:nvSpPr>
        <p:spPr>
          <a:xfrm>
            <a:off x="989015" y="914400"/>
            <a:ext cx="3280976" cy="4572000"/>
          </a:xfrm>
          <a:ln w="15873">
            <a:solidFill>
              <a:srgbClr val="FFFFFF">
                <a:alpha val="40000"/>
              </a:srgbClr>
            </a:solidFill>
            <a:prstDash val="solid"/>
          </a:ln>
        </p:spPr>
        <p:txBody>
          <a:bodyPr anchor="t" anchorCtr="1"/>
          <a:lstStyle>
            <a:lvl1pPr marL="0" indent="0" algn="ctr">
              <a:spcBef>
                <a:spcPts val="400"/>
              </a:spcBef>
              <a:buNone/>
              <a:defRPr sz="1600"/>
            </a:lvl1pPr>
          </a:lstStyle>
          <a:p>
            <a:pPr lvl="0"/>
            <a:r>
              <a:rPr lang="it-IT"/>
              <a:t>Fare clic sull'icona per inserire un'immagine</a:t>
            </a:r>
            <a:endParaRPr lang="en-US"/>
          </a:p>
        </p:txBody>
      </p:sp>
      <p:sp>
        <p:nvSpPr>
          <p:cNvPr id="4" name="Text Placeholder 3"/>
          <p:cNvSpPr txBox="1">
            <a:spLocks noGrp="1"/>
          </p:cNvSpPr>
          <p:nvPr>
            <p:ph type="body" idx="2"/>
          </p:nvPr>
        </p:nvSpPr>
        <p:spPr>
          <a:xfrm>
            <a:off x="4722811" y="2777069"/>
            <a:ext cx="6021388" cy="2048932"/>
          </a:xfrm>
        </p:spPr>
        <p:txBody>
          <a:bodyPr anchor="t"/>
          <a:lstStyle>
            <a:lvl1pPr marL="0" indent="0">
              <a:spcBef>
                <a:spcPts val="400"/>
              </a:spcBef>
              <a:buNone/>
              <a:defRPr sz="1800"/>
            </a:lvl1pPr>
          </a:lstStyle>
          <a:p>
            <a:pPr lvl="0"/>
            <a:r>
              <a:rPr lang="it-IT"/>
              <a:t>Modifica gli stili del testo dello schema</a:t>
            </a:r>
          </a:p>
        </p:txBody>
      </p:sp>
      <p:sp>
        <p:nvSpPr>
          <p:cNvPr id="5" name="Date Placeholder 4"/>
          <p:cNvSpPr txBox="1">
            <a:spLocks noGrp="1"/>
          </p:cNvSpPr>
          <p:nvPr>
            <p:ph type="dt" sz="half" idx="7"/>
          </p:nvPr>
        </p:nvSpPr>
        <p:spPr/>
        <p:txBody>
          <a:bodyPr/>
          <a:lstStyle>
            <a:lvl1pPr algn="l" defTabSz="457200">
              <a:defRPr sz="900">
                <a:solidFill>
                  <a:srgbClr val="FFFFFF"/>
                </a:solidFill>
                <a:latin typeface="Calibri"/>
              </a:defRPr>
            </a:lvl1pPr>
          </a:lstStyle>
          <a:p>
            <a:pPr lvl="0"/>
            <a:fld id="{5FF17F4C-A8AE-48F3-B94A-65737AF5977B}" type="datetime1">
              <a:rPr lang="it-IT"/>
              <a:pPr lvl="0"/>
              <a:t>07/11/2022</a:t>
            </a:fld>
            <a:endParaRPr lang="it-IT"/>
          </a:p>
        </p:txBody>
      </p:sp>
      <p:sp>
        <p:nvSpPr>
          <p:cNvPr id="6" name="Footer Placeholder 5"/>
          <p:cNvSpPr txBox="1">
            <a:spLocks noGrp="1"/>
          </p:cNvSpPr>
          <p:nvPr>
            <p:ph type="ftr" sz="quarter" idx="9"/>
          </p:nvPr>
        </p:nvSpPr>
        <p:spPr/>
        <p:txBody>
          <a:bodyPr anchorCtr="1"/>
          <a:lstStyle>
            <a:lvl1pPr algn="ctr" defTabSz="457200">
              <a:defRPr sz="900" cap="all">
                <a:solidFill>
                  <a:srgbClr val="FFFFFF"/>
                </a:solidFill>
                <a:latin typeface="Calibri"/>
              </a:defRPr>
            </a:lvl1pPr>
          </a:lstStyle>
          <a:p>
            <a:pPr lvl="0"/>
            <a:endParaRPr lang="it-IT"/>
          </a:p>
        </p:txBody>
      </p:sp>
      <p:sp>
        <p:nvSpPr>
          <p:cNvPr id="7" name="Slide Number Placeholder 6"/>
          <p:cNvSpPr txBox="1">
            <a:spLocks noGrp="1"/>
          </p:cNvSpPr>
          <p:nvPr>
            <p:ph type="sldNum" sz="quarter" idx="8"/>
          </p:nvPr>
        </p:nvSpPr>
        <p:spPr/>
        <p:txBody>
          <a:bodyPr/>
          <a:lstStyle>
            <a:lvl1pPr defTabSz="457200">
              <a:defRPr sz="1050">
                <a:solidFill>
                  <a:srgbClr val="FFFFFF"/>
                </a:solidFill>
                <a:latin typeface="Calibri"/>
              </a:defRPr>
            </a:lvl1pPr>
          </a:lstStyle>
          <a:p>
            <a:pPr lvl="0"/>
            <a:fld id="{8D964993-B256-4BB9-8AE0-735C5FB37BAC}" type="slidenum">
              <a:t>‹N›</a:t>
            </a:fld>
            <a:endParaRPr lang="it-IT"/>
          </a:p>
        </p:txBody>
      </p:sp>
    </p:spTree>
    <p:extLst>
      <p:ext uri="{BB962C8B-B14F-4D97-AF65-F5344CB8AC3E}">
        <p14:creationId xmlns:p14="http://schemas.microsoft.com/office/powerpoint/2010/main" val="2838712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4D4EF"/>
            </a:gs>
            <a:gs pos="100000">
              <a:srgbClr val="06588E"/>
            </a:gs>
          </a:gsLst>
          <a:lin ang="6120000"/>
        </a:gradFill>
        <a:effectLst/>
      </p:bgPr>
    </p:bg>
    <p:spTree>
      <p:nvGrpSpPr>
        <p:cNvPr id="1" name=""/>
        <p:cNvGrpSpPr/>
        <p:nvPr/>
      </p:nvGrpSpPr>
      <p:grpSpPr>
        <a:xfrm>
          <a:off x="0" y="0"/>
          <a:ext cx="0" cy="0"/>
          <a:chOff x="0" y="0"/>
          <a:chExt cx="0" cy="0"/>
        </a:xfrm>
      </p:grpSpPr>
      <p:grpSp>
        <p:nvGrpSpPr>
          <p:cNvPr id="2" name="Group 6"/>
          <p:cNvGrpSpPr/>
          <p:nvPr/>
        </p:nvGrpSpPr>
        <p:grpSpPr>
          <a:xfrm>
            <a:off x="9206965" y="2963332"/>
            <a:ext cx="2981858" cy="3208868"/>
            <a:chOff x="9206965" y="2963332"/>
            <a:chExt cx="2981858" cy="3208868"/>
          </a:xfrm>
        </p:grpSpPr>
        <p:cxnSp>
          <p:nvCxnSpPr>
            <p:cNvPr id="3" name="Straight Connector 7"/>
            <p:cNvCxnSpPr/>
            <p:nvPr/>
          </p:nvCxnSpPr>
          <p:spPr>
            <a:xfrm flipH="1">
              <a:off x="11276015" y="2963332"/>
              <a:ext cx="912808" cy="912809"/>
            </a:xfrm>
            <a:prstGeom prst="straightConnector1">
              <a:avLst/>
            </a:prstGeom>
            <a:noFill/>
            <a:ln w="9528" cap="rnd">
              <a:solidFill>
                <a:srgbClr val="FFFFFF"/>
              </a:solidFill>
              <a:prstDash val="solid"/>
              <a:miter/>
            </a:ln>
          </p:spPr>
        </p:cxnSp>
        <p:cxnSp>
          <p:nvCxnSpPr>
            <p:cNvPr id="4" name="Straight Connector 8"/>
            <p:cNvCxnSpPr/>
            <p:nvPr/>
          </p:nvCxnSpPr>
          <p:spPr>
            <a:xfrm flipH="1">
              <a:off x="9206965" y="3190341"/>
              <a:ext cx="2981858" cy="2981859"/>
            </a:xfrm>
            <a:prstGeom prst="straightConnector1">
              <a:avLst/>
            </a:prstGeom>
            <a:noFill/>
            <a:ln w="9528" cap="rnd">
              <a:solidFill>
                <a:srgbClr val="FFFFFF"/>
              </a:solidFill>
              <a:prstDash val="solid"/>
              <a:miter/>
            </a:ln>
          </p:spPr>
        </p:cxnSp>
        <p:cxnSp>
          <p:nvCxnSpPr>
            <p:cNvPr id="5" name="Straight Connector 9"/>
            <p:cNvCxnSpPr/>
            <p:nvPr/>
          </p:nvCxnSpPr>
          <p:spPr>
            <a:xfrm flipH="1">
              <a:off x="10292294" y="3285064"/>
              <a:ext cx="1896529" cy="1896539"/>
            </a:xfrm>
            <a:prstGeom prst="straightConnector1">
              <a:avLst/>
            </a:prstGeom>
            <a:noFill/>
            <a:ln w="9528" cap="rnd">
              <a:solidFill>
                <a:srgbClr val="FFFFFF"/>
              </a:solidFill>
              <a:prstDash val="solid"/>
              <a:miter/>
            </a:ln>
          </p:spPr>
        </p:cxnSp>
        <p:cxnSp>
          <p:nvCxnSpPr>
            <p:cNvPr id="6" name="Straight Connector 10"/>
            <p:cNvCxnSpPr/>
            <p:nvPr/>
          </p:nvCxnSpPr>
          <p:spPr>
            <a:xfrm flipH="1">
              <a:off x="10443106" y="3131079"/>
              <a:ext cx="1745717" cy="1745717"/>
            </a:xfrm>
            <a:prstGeom prst="straightConnector1">
              <a:avLst/>
            </a:prstGeom>
            <a:noFill/>
            <a:ln w="28575" cap="rnd">
              <a:solidFill>
                <a:srgbClr val="FFFFFF"/>
              </a:solidFill>
              <a:prstDash val="solid"/>
              <a:miter/>
            </a:ln>
          </p:spPr>
        </p:cxnSp>
        <p:cxnSp>
          <p:nvCxnSpPr>
            <p:cNvPr id="7" name="Straight Connector 11"/>
            <p:cNvCxnSpPr/>
            <p:nvPr/>
          </p:nvCxnSpPr>
          <p:spPr>
            <a:xfrm flipH="1">
              <a:off x="10918822" y="3683002"/>
              <a:ext cx="1270001" cy="1270001"/>
            </a:xfrm>
            <a:prstGeom prst="straightConnector1">
              <a:avLst/>
            </a:prstGeom>
            <a:noFill/>
            <a:ln w="28575" cap="rnd">
              <a:solidFill>
                <a:srgbClr val="FFFFFF"/>
              </a:solidFill>
              <a:prstDash val="solid"/>
              <a:miter/>
            </a:ln>
          </p:spPr>
        </p:cxnSp>
      </p:grpSp>
      <p:sp>
        <p:nvSpPr>
          <p:cNvPr id="8" name="Title Placeholder 1"/>
          <p:cNvSpPr txBox="1">
            <a:spLocks noGrp="1"/>
          </p:cNvSpPr>
          <p:nvPr>
            <p:ph type="title"/>
          </p:nvPr>
        </p:nvSpPr>
        <p:spPr>
          <a:xfrm>
            <a:off x="684208" y="4487335"/>
            <a:ext cx="8534396" cy="1507068"/>
          </a:xfrm>
          <a:prstGeom prst="rect">
            <a:avLst/>
          </a:prstGeom>
          <a:noFill/>
          <a:ln>
            <a:noFill/>
          </a:ln>
        </p:spPr>
        <p:txBody>
          <a:bodyPr vert="horz" wrap="square" lIns="91440" tIns="45720" rIns="91440" bIns="45720" anchor="ctr" anchorCtr="0" compatLnSpc="1">
            <a:normAutofit/>
          </a:bodyPr>
          <a:lstStyle/>
          <a:p>
            <a:pPr lvl="0"/>
            <a:r>
              <a:rPr lang="it-IT"/>
              <a:t>Fare clic per modificare lo stile del titolo</a:t>
            </a:r>
            <a:endParaRPr lang="en-US"/>
          </a:p>
        </p:txBody>
      </p:sp>
      <p:sp>
        <p:nvSpPr>
          <p:cNvPr id="9" name="Text Placeholder 2"/>
          <p:cNvSpPr txBox="1">
            <a:spLocks noGrp="1"/>
          </p:cNvSpPr>
          <p:nvPr>
            <p:ph type="body" idx="1"/>
          </p:nvPr>
        </p:nvSpPr>
        <p:spPr>
          <a:xfrm>
            <a:off x="684208" y="685800"/>
            <a:ext cx="8534396" cy="3615263"/>
          </a:xfrm>
          <a:prstGeom prst="rect">
            <a:avLst/>
          </a:prstGeom>
          <a:noFill/>
          <a:ln>
            <a:noFill/>
          </a:ln>
        </p:spPr>
        <p:txBody>
          <a:bodyPr vert="horz" wrap="square" lIns="91440" tIns="45720" rIns="91440" bIns="45720" anchor="ctr" anchorCtr="0" compatLnSpc="1">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Date Placeholder 3"/>
          <p:cNvSpPr txBox="1">
            <a:spLocks noGrp="1"/>
          </p:cNvSpPr>
          <p:nvPr>
            <p:ph type="dt" sz="half" idx="2"/>
          </p:nvPr>
        </p:nvSpPr>
        <p:spPr>
          <a:xfrm>
            <a:off x="9904415" y="6172200"/>
            <a:ext cx="1600200" cy="365129"/>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it-IT" sz="1000" b="0" i="0" u="none" strike="noStrike" kern="1200" cap="none" spc="0" baseline="0">
                <a:solidFill>
                  <a:srgbClr val="0A304A"/>
                </a:solidFill>
                <a:uFillTx/>
                <a:latin typeface="Century Gothic"/>
              </a:defRPr>
            </a:lvl1pPr>
          </a:lstStyle>
          <a:p>
            <a:pPr lvl="0"/>
            <a:fld id="{D27DBE4C-51D3-408F-BB18-0C2E475996E7}" type="datetime1">
              <a:rPr lang="it-IT"/>
              <a:pPr lvl="0"/>
              <a:t>07/11/2022</a:t>
            </a:fld>
            <a:endParaRPr lang="it-IT"/>
          </a:p>
        </p:txBody>
      </p:sp>
      <p:sp>
        <p:nvSpPr>
          <p:cNvPr id="11" name="Footer Placeholder 4"/>
          <p:cNvSpPr txBox="1">
            <a:spLocks noGrp="1"/>
          </p:cNvSpPr>
          <p:nvPr>
            <p:ph type="ftr" sz="quarter" idx="3"/>
          </p:nvPr>
        </p:nvSpPr>
        <p:spPr>
          <a:xfrm>
            <a:off x="684208" y="6172200"/>
            <a:ext cx="7543800" cy="365129"/>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it-IT" sz="1000" b="0" i="0" u="none" strike="noStrike" kern="1200" cap="none" spc="0" baseline="0">
                <a:solidFill>
                  <a:srgbClr val="0A304A"/>
                </a:solidFill>
                <a:uFillTx/>
                <a:latin typeface="Century Gothic"/>
              </a:defRPr>
            </a:lvl1pPr>
          </a:lstStyle>
          <a:p>
            <a:pPr lvl="0"/>
            <a:endParaRPr lang="it-IT"/>
          </a:p>
        </p:txBody>
      </p:sp>
      <p:sp>
        <p:nvSpPr>
          <p:cNvPr id="12" name="Slide Number Placeholder 5"/>
          <p:cNvSpPr txBox="1">
            <a:spLocks noGrp="1"/>
          </p:cNvSpPr>
          <p:nvPr>
            <p:ph type="sldNum" sz="quarter" idx="4"/>
          </p:nvPr>
        </p:nvSpPr>
        <p:spPr>
          <a:xfrm>
            <a:off x="10363196" y="5578470"/>
            <a:ext cx="1142241" cy="669926"/>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it-IT" sz="3200" b="0" i="0" u="none" strike="noStrike" kern="1200" cap="none" spc="0" baseline="0">
                <a:solidFill>
                  <a:srgbClr val="0A304A"/>
                </a:solidFill>
                <a:uFillTx/>
                <a:latin typeface="Century Gothic"/>
              </a:defRPr>
            </a:lvl1pPr>
          </a:lstStyle>
          <a:p>
            <a:pPr lvl="0"/>
            <a:fld id="{35B0A073-2BE7-49F2-908D-F2CF17A4F95C}"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457200" rtl="0" fontAlgn="auto" hangingPunct="1">
        <a:lnSpc>
          <a:spcPct val="100000"/>
        </a:lnSpc>
        <a:spcBef>
          <a:spcPts val="0"/>
        </a:spcBef>
        <a:spcAft>
          <a:spcPts val="0"/>
        </a:spcAft>
        <a:buNone/>
        <a:tabLst/>
        <a:defRPr lang="it-IT" sz="3600" b="0" i="0" u="none" strike="noStrike" kern="1200" cap="all" spc="0" baseline="0">
          <a:solidFill>
            <a:srgbClr val="FFFFFF"/>
          </a:solidFill>
          <a:uFillTx/>
          <a:latin typeface="Century Gothic"/>
        </a:defRPr>
      </a:lvl1pPr>
    </p:titleStyle>
    <p:bodyStyle>
      <a:lvl1pPr marL="285750" marR="0" lvl="0" indent="-285750" algn="l" defTabSz="457200" rtl="0" fontAlgn="auto" hangingPunct="1">
        <a:lnSpc>
          <a:spcPct val="100000"/>
        </a:lnSpc>
        <a:spcBef>
          <a:spcPts val="500"/>
        </a:spcBef>
        <a:spcAft>
          <a:spcPts val="600"/>
        </a:spcAft>
        <a:buClr>
          <a:srgbClr val="FFFFFF"/>
        </a:buClr>
        <a:buSzPct val="80000"/>
        <a:buFont typeface="Wingdings 3" pitchFamily="18"/>
        <a:buChar char=""/>
        <a:tabLst/>
        <a:defRPr lang="it-IT" sz="2000" b="0" i="0" u="none" strike="noStrike" kern="1200" cap="none" spc="0" baseline="0">
          <a:solidFill>
            <a:srgbClr val="0F496F"/>
          </a:solidFill>
          <a:uFillTx/>
          <a:latin typeface="Century Gothic"/>
        </a:defRPr>
      </a:lvl1pPr>
      <a:lvl2pPr marL="742950" marR="0" lvl="1" indent="-285750" algn="l" defTabSz="457200" rtl="0" fontAlgn="auto" hangingPunct="1">
        <a:lnSpc>
          <a:spcPct val="100000"/>
        </a:lnSpc>
        <a:spcBef>
          <a:spcPts val="400"/>
        </a:spcBef>
        <a:spcAft>
          <a:spcPts val="600"/>
        </a:spcAft>
        <a:buClr>
          <a:srgbClr val="FFFFFF"/>
        </a:buClr>
        <a:buSzPct val="80000"/>
        <a:buFont typeface="Wingdings 3" pitchFamily="18"/>
        <a:buChar char=""/>
        <a:tabLst/>
        <a:defRPr lang="it-IT" sz="1800" b="0" i="0" u="none" strike="noStrike" kern="1200" cap="none" spc="0" baseline="0">
          <a:solidFill>
            <a:srgbClr val="0F496F"/>
          </a:solidFill>
          <a:uFillTx/>
          <a:latin typeface="Century Gothic"/>
        </a:defRPr>
      </a:lvl2pPr>
      <a:lvl3pPr marL="1200150" marR="0" lvl="2" indent="-285750" algn="l" defTabSz="457200" rtl="0" fontAlgn="auto" hangingPunct="1">
        <a:lnSpc>
          <a:spcPct val="100000"/>
        </a:lnSpc>
        <a:spcBef>
          <a:spcPts val="400"/>
        </a:spcBef>
        <a:spcAft>
          <a:spcPts val="600"/>
        </a:spcAft>
        <a:buClr>
          <a:srgbClr val="FFFFFF"/>
        </a:buClr>
        <a:buSzPct val="80000"/>
        <a:buFont typeface="Wingdings 3" pitchFamily="18"/>
        <a:buChar char=""/>
        <a:tabLst/>
        <a:defRPr lang="it-IT" sz="1600" b="0" i="0" u="none" strike="noStrike" kern="1200" cap="none" spc="0" baseline="0">
          <a:solidFill>
            <a:srgbClr val="0F496F"/>
          </a:solidFill>
          <a:uFillTx/>
          <a:latin typeface="Century Gothic"/>
        </a:defRPr>
      </a:lvl3pPr>
      <a:lvl4pPr marL="1543050" marR="0" lvl="3" indent="-171450" algn="l" defTabSz="457200" rtl="0" fontAlgn="auto" hangingPunct="1">
        <a:lnSpc>
          <a:spcPct val="100000"/>
        </a:lnSpc>
        <a:spcBef>
          <a:spcPts val="300"/>
        </a:spcBef>
        <a:spcAft>
          <a:spcPts val="600"/>
        </a:spcAft>
        <a:buClr>
          <a:srgbClr val="FFFFFF"/>
        </a:buClr>
        <a:buSzPct val="80000"/>
        <a:buFont typeface="Wingdings 3" pitchFamily="18"/>
        <a:buChar char=""/>
        <a:tabLst/>
        <a:defRPr lang="it-IT" sz="1400" b="0" i="0" u="none" strike="noStrike" kern="1200" cap="none" spc="0" baseline="0">
          <a:solidFill>
            <a:srgbClr val="0F496F"/>
          </a:solidFill>
          <a:uFillTx/>
          <a:latin typeface="Century Gothic"/>
        </a:defRPr>
      </a:lvl4pPr>
      <a:lvl5pPr marL="2000250" marR="0" lvl="4" indent="-171450" algn="l" defTabSz="457200" rtl="0" fontAlgn="auto" hangingPunct="1">
        <a:lnSpc>
          <a:spcPct val="100000"/>
        </a:lnSpc>
        <a:spcBef>
          <a:spcPts val="300"/>
        </a:spcBef>
        <a:spcAft>
          <a:spcPts val="600"/>
        </a:spcAft>
        <a:buClr>
          <a:srgbClr val="FFFFFF"/>
        </a:buClr>
        <a:buSzPct val="80000"/>
        <a:buFont typeface="Wingdings 3" pitchFamily="18"/>
        <a:buChar char=""/>
        <a:tabLst/>
        <a:defRPr lang="it-IT" sz="1400" b="0" i="0" u="none" strike="noStrike" kern="1200" cap="none" spc="0" baseline="0">
          <a:solidFill>
            <a:srgbClr val="0F496F"/>
          </a:solidFill>
          <a:uFillTx/>
          <a:latin typeface="Century Gothic"/>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ilto:miic8et00x@istruzione.i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729672" y="219071"/>
            <a:ext cx="4247141" cy="1443471"/>
          </a:xfrm>
        </p:spPr>
        <p:txBody>
          <a:bodyPr/>
          <a:lstStyle/>
          <a:p>
            <a:pPr lvl="0"/>
            <a:r>
              <a:rPr lang="it-IT" sz="2900">
                <a:latin typeface="Calibri" pitchFamily="34"/>
              </a:rPr>
              <a:t>ISTITUTO COMPRENSIVO</a:t>
            </a:r>
            <a:br>
              <a:rPr lang="it-IT" sz="2900">
                <a:latin typeface="Calibri" pitchFamily="34"/>
              </a:rPr>
            </a:br>
            <a:r>
              <a:rPr lang="it-IT" sz="2900">
                <a:latin typeface="Calibri" pitchFamily="34"/>
              </a:rPr>
              <a:t>LEONARDO DA VINCI</a:t>
            </a:r>
          </a:p>
        </p:txBody>
      </p:sp>
      <p:sp>
        <p:nvSpPr>
          <p:cNvPr id="3" name="CasellaDiTesto 5"/>
          <p:cNvSpPr txBox="1"/>
          <p:nvPr/>
        </p:nvSpPr>
        <p:spPr>
          <a:xfrm>
            <a:off x="574672" y="1829229"/>
            <a:ext cx="4402141" cy="646334"/>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600" b="0" i="0" u="none" strike="noStrike" kern="1200" cap="none" spc="0" baseline="0">
                <a:solidFill>
                  <a:srgbClr val="000000"/>
                </a:solidFill>
                <a:uFillTx/>
                <a:latin typeface="Calibri" pitchFamily="34"/>
              </a:rPr>
              <a:t>Cesano Boscone (Mi)</a:t>
            </a:r>
          </a:p>
        </p:txBody>
      </p:sp>
      <p:sp>
        <p:nvSpPr>
          <p:cNvPr id="4" name="Rectangle 3"/>
          <p:cNvSpPr txBox="1"/>
          <p:nvPr/>
        </p:nvSpPr>
        <p:spPr>
          <a:xfrm>
            <a:off x="574672" y="4070351"/>
            <a:ext cx="3095628" cy="2160590"/>
          </a:xfrm>
          <a:prstGeom prst="rect">
            <a:avLst/>
          </a:prstGeom>
          <a:solidFill>
            <a:srgbClr val="000000"/>
          </a:solidFill>
          <a:ln w="9528" cap="flat">
            <a:solidFill>
              <a:srgbClr val="FFFFFF"/>
            </a:solidFill>
            <a:prstDash val="solid"/>
            <a:miter/>
          </a:ln>
          <a:effectLst>
            <a:outerShdw dist="38096" dir="2700000" algn="tl">
              <a:srgbClr val="000000">
                <a:alpha val="40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endParaRPr lang="it-IT" sz="2400" b="0" i="0" u="none" strike="noStrike" kern="0" cap="none" spc="0" baseline="0" dirty="0">
              <a:solidFill>
                <a:srgbClr val="000000"/>
              </a:solidFill>
              <a:effectLst>
                <a:outerShdw dist="38096" dir="2700000">
                  <a:srgbClr val="FFFFFF"/>
                </a:outerShdw>
              </a:effectLst>
              <a:uFillTx/>
              <a:latin typeface="Arial"/>
            </a:endParaRPr>
          </a:p>
          <a:p>
            <a:pPr marL="0" marR="0" lvl="0" indent="0" algn="ctr" defTabSz="457200" rtl="0" fontAlgn="auto" hangingPunct="1">
              <a:lnSpc>
                <a:spcPct val="100000"/>
              </a:lnSpc>
              <a:spcBef>
                <a:spcPts val="300"/>
              </a:spcBef>
              <a:spcAft>
                <a:spcPts val="0"/>
              </a:spcAft>
              <a:buNone/>
              <a:tabLst/>
              <a:defRPr sz="1800" b="0" i="0" u="none" strike="noStrike" kern="0" cap="none" spc="0" baseline="0">
                <a:solidFill>
                  <a:srgbClr val="000000"/>
                </a:solidFill>
                <a:uFillTx/>
              </a:defRPr>
            </a:pPr>
            <a:endParaRPr lang="it-IT" sz="1050" b="0" i="0" u="none" strike="noStrike" kern="0" cap="none" spc="0" baseline="0" dirty="0">
              <a:solidFill>
                <a:srgbClr val="000000"/>
              </a:solidFill>
              <a:effectLst>
                <a:outerShdw dist="38096" dir="2700000">
                  <a:srgbClr val="FFFFFF"/>
                </a:outerShdw>
              </a:effectLst>
              <a:uFillTx/>
              <a:latin typeface="Arial"/>
            </a:endParaRPr>
          </a:p>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400" b="0" i="0" u="none" strike="noStrike" kern="0" cap="none" spc="0" baseline="0" dirty="0">
                <a:solidFill>
                  <a:srgbClr val="FFFFFF"/>
                </a:solidFill>
                <a:effectLst>
                  <a:outerShdw dist="38096" dir="2700000">
                    <a:srgbClr val="FFFFFF"/>
                  </a:outerShdw>
                </a:effectLst>
                <a:uFillTx/>
                <a:latin typeface="Arial"/>
              </a:rPr>
              <a:t>sintesi del </a:t>
            </a:r>
          </a:p>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400" b="1" i="0" u="none" strike="noStrike" kern="0" cap="none" spc="0" baseline="0" dirty="0">
                <a:solidFill>
                  <a:srgbClr val="FFFFFF"/>
                </a:solidFill>
                <a:effectLst>
                  <a:outerShdw dist="38096" dir="2700000">
                    <a:srgbClr val="FFFFFF"/>
                  </a:outerShdw>
                </a:effectLst>
                <a:uFillTx/>
                <a:latin typeface="Arial"/>
              </a:rPr>
              <a:t>Piano dell’Offerta Formativa</a:t>
            </a:r>
          </a:p>
          <a:p>
            <a:pPr marL="0" marR="0" lvl="0" indent="0" algn="ctr" defTabSz="457200" rtl="0" fontAlgn="auto" hangingPunct="1">
              <a:lnSpc>
                <a:spcPct val="100000"/>
              </a:lnSpc>
              <a:spcBef>
                <a:spcPts val="600"/>
              </a:spcBef>
              <a:spcAft>
                <a:spcPts val="0"/>
              </a:spcAft>
              <a:buNone/>
              <a:tabLst/>
              <a:defRPr sz="1800" b="0" i="0" u="none" strike="noStrike" kern="0" cap="none" spc="0" baseline="0">
                <a:solidFill>
                  <a:srgbClr val="000000"/>
                </a:solidFill>
                <a:uFillTx/>
              </a:defRPr>
            </a:pPr>
            <a:r>
              <a:rPr lang="it-IT" sz="2400" b="0" i="0" u="none" strike="noStrike" kern="0" cap="none" spc="0" baseline="0" dirty="0" err="1">
                <a:solidFill>
                  <a:srgbClr val="FFFFFF"/>
                </a:solidFill>
                <a:effectLst>
                  <a:outerShdw dist="38096" dir="2700000">
                    <a:srgbClr val="FFFFFF"/>
                  </a:outerShdw>
                </a:effectLst>
                <a:uFillTx/>
                <a:latin typeface="Arial"/>
              </a:rPr>
              <a:t>a.s.</a:t>
            </a:r>
            <a:r>
              <a:rPr lang="it-IT" sz="2400" b="0" i="0" u="none" strike="noStrike" kern="0" cap="none" spc="0" baseline="0" dirty="0">
                <a:solidFill>
                  <a:srgbClr val="FFFFFF"/>
                </a:solidFill>
                <a:effectLst>
                  <a:outerShdw dist="38096" dir="2700000">
                    <a:srgbClr val="FFFFFF"/>
                  </a:outerShdw>
                </a:effectLst>
                <a:uFillTx/>
                <a:latin typeface="Arial"/>
              </a:rPr>
              <a:t> </a:t>
            </a:r>
            <a:r>
              <a:rPr lang="it-IT" sz="2400" b="0" i="0" u="none" strike="noStrike" kern="0" cap="none" spc="0" baseline="0" dirty="0" smtClean="0">
                <a:solidFill>
                  <a:srgbClr val="FFFFFF"/>
                </a:solidFill>
                <a:effectLst>
                  <a:outerShdw dist="38096" dir="2700000">
                    <a:srgbClr val="FFFFFF"/>
                  </a:outerShdw>
                </a:effectLst>
                <a:uFillTx/>
                <a:latin typeface="Arial"/>
              </a:rPr>
              <a:t>2022-2023</a:t>
            </a:r>
            <a:endParaRPr lang="it-IT" sz="2400" b="0" i="0" u="none" strike="noStrike" kern="0" cap="none" spc="0" baseline="0" dirty="0">
              <a:solidFill>
                <a:srgbClr val="FFFFFF"/>
              </a:solidFill>
              <a:effectLst>
                <a:outerShdw dist="38096" dir="2700000">
                  <a:srgbClr val="FFFFFF"/>
                </a:outerShdw>
              </a:effectLst>
              <a:uFillTx/>
              <a:latin typeface="Arial"/>
            </a:endParaRPr>
          </a:p>
          <a:p>
            <a:pPr marL="0" marR="0" lvl="0" indent="0" algn="ctr" defTabSz="4572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it-IT" sz="3200" b="1" i="0" u="none" strike="noStrike" kern="0" cap="none" spc="0" baseline="0" dirty="0">
              <a:solidFill>
                <a:srgbClr val="000000"/>
              </a:solidFill>
              <a:effectLst>
                <a:outerShdw dist="38096" dir="2700000">
                  <a:srgbClr val="FFFFFF"/>
                </a:outerShdw>
              </a:effectLst>
              <a:uFillTx/>
              <a:latin typeface="Arial"/>
            </a:endParaRPr>
          </a:p>
        </p:txBody>
      </p:sp>
      <p:pic>
        <p:nvPicPr>
          <p:cNvPr id="6" name="forrest gump">
            <a:extLst>
              <a:ext uri="{FF2B5EF4-FFF2-40B4-BE49-F238E27FC236}">
                <a16:creationId xmlns:a16="http://schemas.microsoft.com/office/drawing/2014/main"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9" y="3184526"/>
            <a:ext cx="487366" cy="487366"/>
          </a:xfrm>
          <a:prstGeom prst="rect">
            <a:avLst/>
          </a:prstGeom>
          <a:noFill/>
          <a:ln cap="flat">
            <a:noFill/>
          </a:ln>
        </p:spPr>
      </p:pic>
      <p:pic>
        <p:nvPicPr>
          <p:cNvPr id="7" name="forrest gump">
            <a:extLst>
              <a:ext uri="{FF2B5EF4-FFF2-40B4-BE49-F238E27FC236}">
                <a16:creationId xmlns:a16="http://schemas.microsoft.com/office/drawing/2014/main"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30797" y="3323863"/>
            <a:ext cx="487366" cy="487366"/>
          </a:xfrm>
          <a:prstGeom prst="rect">
            <a:avLst/>
          </a:prstGeom>
          <a:noFill/>
          <a:ln cap="flat">
            <a:noFill/>
          </a:ln>
        </p:spPr>
      </p:pic>
      <p:pic>
        <p:nvPicPr>
          <p:cNvPr id="9" name="forrest gump">
            <a:extLst>
              <a:ext uri="{FF2B5EF4-FFF2-40B4-BE49-F238E27FC236}">
                <a16:creationId xmlns:a16="http://schemas.microsoft.com/office/drawing/2014/main" id="{00000000-0000-0000-0000-0000000000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3678" y="6939637"/>
            <a:ext cx="487366" cy="71442"/>
          </a:xfrm>
          <a:prstGeom prst="rect">
            <a:avLst/>
          </a:prstGeom>
          <a:noFill/>
          <a:ln cap="flat">
            <a:noFill/>
          </a:ln>
        </p:spPr>
      </p:pic>
      <p:pic>
        <p:nvPicPr>
          <p:cNvPr id="10" name="forrest gum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456" y="6370637"/>
            <a:ext cx="487363" cy="487363"/>
          </a:xfrm>
          <a:prstGeom prst="rect">
            <a:avLst/>
          </a:prstGeom>
        </p:spPr>
      </p:pic>
      <p:pic>
        <p:nvPicPr>
          <p:cNvPr id="8" name="Immagine 7"/>
          <p:cNvPicPr>
            <a:picLocks noChangeAspect="1"/>
          </p:cNvPicPr>
          <p:nvPr/>
        </p:nvPicPr>
        <p:blipFill>
          <a:blip r:embed="rId5"/>
          <a:stretch>
            <a:fillRect/>
          </a:stretch>
        </p:blipFill>
        <p:spPr>
          <a:xfrm>
            <a:off x="5773784" y="1169292"/>
            <a:ext cx="4716299" cy="5005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p:tgtEl>
                                          <p:spTgt spid="9"/>
                                        </p:tgtEl>
                                      </p:cBhvr>
                                    </p:cmd>
                                  </p:childTnLst>
                                </p:cTn>
                              </p:par>
                            </p:childTnLst>
                          </p:cTn>
                        </p:par>
                        <p:par>
                          <p:cTn id="10" fill="hold">
                            <p:stCondLst>
                              <p:cond delay="1"/>
                            </p:stCondLst>
                            <p:childTnLst>
                              <p:par>
                                <p:cTn id="11" presetID="1" presetClass="mediacall" presetSubtype="0" fill="hold" nodeType="afterEffect">
                                  <p:stCondLst>
                                    <p:cond delay="0"/>
                                  </p:stCondLst>
                                  <p:childTnLst>
                                    <p:cmd type="call" cmd="playFrom(0.0)">
                                      <p:cBhvr>
                                        <p:cTn id="12" dur="412290"/>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p:endCondLst>
                    <p:cond evt="onNext" delay="0">
                      <p:tgtEl>
                        <p:sldTgt/>
                      </p:tgtEl>
                    </p:cond>
                    <p:cond evt="onPrev" delay="0">
                      <p:tgtEl>
                        <p:sldTgt/>
                      </p:tgtEl>
                    </p:cond>
                  </p:endCondLst>
                </p:cTn>
                <p:tgtEl>
                  <p:spTgt spid="7"/>
                </p:tgtEl>
              </p:cMediaNode>
            </p:audio>
            <p:audio>
              <p:cMediaNode>
                <p:cTn id="14">
                  <p:endCondLst>
                    <p:cond evt="onNext" delay="0">
                      <p:tgtEl>
                        <p:sldTgt/>
                      </p:tgtEl>
                    </p:cond>
                    <p:cond evt="onPrev" delay="0">
                      <p:tgtEl>
                        <p:sldTgt/>
                      </p:tgtEl>
                    </p:cond>
                  </p:endCondLst>
                </p:cTn>
                <p:tgtEl>
                  <p:spTgt spid="9"/>
                </p:tgtEl>
              </p:cMediaNode>
            </p:audio>
            <p:seq concurrent="1" nextAc="seek">
              <p:cTn id="15" dur="indefinite" nodeType="interactiveSeq">
                <p:stCondLst>
                  <p:cond evt="onClick" delay="0">
                    <p:tgtEl>
                      <p:spTgt spid="6"/>
                    </p:tgtEl>
                  </p:cond>
                </p:stCondLst>
                <p:childTnLst>
                  <p:par>
                    <p:cTn id="16" fill="hold">
                      <p:stCondLst>
                        <p:cond evt="onBegin" delay="0">
                          <p:tn val="15"/>
                        </p:cond>
                      </p:stCondLst>
                      <p:childTnLst>
                        <p:par>
                          <p:cTn id="17" fill="hold">
                            <p:stCondLst>
                              <p:cond delay="0"/>
                            </p:stCondLst>
                            <p:childTnLst>
                              <p:par>
                                <p:cTn id="18" presetID="1" presetClass="mediacall" presetSubtype="0" fill="hold" nodeType="clickEffect">
                                  <p:stCondLst>
                                    <p:cond delay="0"/>
                                  </p:stCondLst>
                                  <p:childTnLst>
                                    <p:cmd type="call" cmd="playFrom(0.0)">
                                      <p:cBhvr>
                                        <p:cTn id="19"/>
                                        <p:tgtEl>
                                          <p:spTgt spid="6"/>
                                        </p:tgtEl>
                                      </p:cBhvr>
                                    </p:cmd>
                                  </p:childTnLst>
                                </p:cTn>
                              </p:par>
                            </p:childTnLst>
                          </p:cTn>
                        </p:par>
                      </p:childTnLst>
                    </p:cTn>
                  </p:par>
                </p:childTnLst>
              </p:cTn>
              <p:nextCondLst>
                <p:cond evt="onClick" delay="0">
                  <p:tgtEl>
                    <p:spTgt spid="6"/>
                  </p:tgtEl>
                </p:cond>
              </p:nextCondLst>
            </p:seq>
            <p:audio>
              <p:cMediaNode>
                <p:cTn id="20">
                  <p:stCondLst>
                    <p:cond delay="indefinite"/>
                  </p:stCondLst>
                  <p:endCondLst>
                    <p:cond evt="onNext" delay="0">
                      <p:tgtEl>
                        <p:sldTgt/>
                      </p:tgtEl>
                    </p:cond>
                    <p:cond evt="onPrev" delay="0">
                      <p:tgtEl>
                        <p:sldTgt/>
                      </p:tgtEl>
                    </p:cond>
                  </p:endCondLst>
                </p:cTn>
                <p:tgtEl>
                  <p:spTgt spid="6"/>
                </p:tgtEl>
              </p:cMediaNode>
            </p:audio>
            <p:audio>
              <p:cMediaNode vol="80000" numSld="999" showWhenStopped="0">
                <p:cTn id="2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5132" y="148046"/>
            <a:ext cx="11599818" cy="5889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smtClean="0"/>
              <a:t>Se si possiede uno </a:t>
            </a:r>
            <a:r>
              <a:rPr lang="it-IT" dirty="0" err="1" smtClean="0"/>
              <a:t>smartphone</a:t>
            </a:r>
            <a:r>
              <a:rPr lang="it-IT" dirty="0" smtClean="0"/>
              <a:t> e le ricerche di cui sopra si volessero effettuare tramite questo dispositivo, si procede così:</a:t>
            </a:r>
            <a:endParaRPr lang="it-IT"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92" y="1423851"/>
            <a:ext cx="2690354" cy="4728755"/>
          </a:xfrm>
          <a:prstGeom prst="rect">
            <a:avLst/>
          </a:prstGeom>
        </p:spPr>
      </p:pic>
      <p:cxnSp>
        <p:nvCxnSpPr>
          <p:cNvPr id="5" name="Connettore 2 4"/>
          <p:cNvCxnSpPr/>
          <p:nvPr/>
        </p:nvCxnSpPr>
        <p:spPr>
          <a:xfrm flipV="1">
            <a:off x="3043346" y="2046515"/>
            <a:ext cx="1546071" cy="5333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ttangolo 5"/>
          <p:cNvSpPr/>
          <p:nvPr/>
        </p:nvSpPr>
        <p:spPr>
          <a:xfrm>
            <a:off x="4380411" y="1759131"/>
            <a:ext cx="1654631"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HOME PAGE</a:t>
            </a:r>
            <a:endParaRPr lang="it-IT" dirty="0"/>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4368" y="870903"/>
            <a:ext cx="2960915" cy="4946470"/>
          </a:xfrm>
          <a:prstGeom prst="rect">
            <a:avLst/>
          </a:prstGeom>
        </p:spPr>
      </p:pic>
      <p:cxnSp>
        <p:nvCxnSpPr>
          <p:cNvPr id="9" name="Connettore 2 8"/>
          <p:cNvCxnSpPr>
            <a:stCxn id="10" idx="2"/>
          </p:cNvCxnSpPr>
          <p:nvPr/>
        </p:nvCxnSpPr>
        <p:spPr>
          <a:xfrm flipH="1">
            <a:off x="7236824" y="2227750"/>
            <a:ext cx="1341118" cy="1132670"/>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e 9"/>
          <p:cNvSpPr/>
          <p:nvPr/>
        </p:nvSpPr>
        <p:spPr>
          <a:xfrm>
            <a:off x="8577942" y="1811916"/>
            <a:ext cx="748937" cy="831668"/>
          </a:xfrm>
          <a:prstGeom prst="ellipse">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5921829" y="3152503"/>
            <a:ext cx="1785257" cy="635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Se si clicca qui…</a:t>
            </a:r>
            <a:endParaRPr lang="it-IT" dirty="0"/>
          </a:p>
        </p:txBody>
      </p:sp>
      <p:sp>
        <p:nvSpPr>
          <p:cNvPr id="13" name="Ovale 12"/>
          <p:cNvSpPr/>
          <p:nvPr/>
        </p:nvSpPr>
        <p:spPr>
          <a:xfrm>
            <a:off x="9038835" y="2507018"/>
            <a:ext cx="2168433" cy="1489166"/>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19050">
                <a:solidFill>
                  <a:schemeClr val="tx1"/>
                </a:solidFill>
              </a:ln>
            </a:endParaRPr>
          </a:p>
        </p:txBody>
      </p:sp>
      <p:cxnSp>
        <p:nvCxnSpPr>
          <p:cNvPr id="15" name="Connettore 2 14"/>
          <p:cNvCxnSpPr>
            <a:stCxn id="13" idx="1"/>
          </p:cNvCxnSpPr>
          <p:nvPr/>
        </p:nvCxnSpPr>
        <p:spPr>
          <a:xfrm flipH="1">
            <a:off x="6814459" y="2725101"/>
            <a:ext cx="2541936" cy="11578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Rettangolo 16"/>
          <p:cNvSpPr/>
          <p:nvPr/>
        </p:nvSpPr>
        <p:spPr>
          <a:xfrm>
            <a:off x="4163351" y="3729447"/>
            <a:ext cx="3543735" cy="24743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it-IT" dirty="0" smtClean="0"/>
          </a:p>
          <a:p>
            <a:pPr algn="ctr"/>
            <a:r>
              <a:rPr lang="it-IT" sz="1400" dirty="0" smtClean="0"/>
              <a:t>…verrà fuori un MENU’ A TENDINA e si potrà accedere per esempio alla sezione NEWS (per le circolari e le comunicazioni urgenti) </a:t>
            </a:r>
          </a:p>
          <a:p>
            <a:pPr algn="ctr"/>
            <a:r>
              <a:rPr lang="it-IT" sz="1400" dirty="0" smtClean="0"/>
              <a:t>o </a:t>
            </a:r>
          </a:p>
          <a:p>
            <a:pPr algn="ctr"/>
            <a:r>
              <a:rPr lang="it-IT" sz="1400" dirty="0"/>
              <a:t>SERVIZI (le informazioni relative ai regolamenti, valutazione, </a:t>
            </a:r>
          </a:p>
          <a:p>
            <a:pPr algn="ctr"/>
            <a:r>
              <a:rPr lang="it-IT" sz="1400" dirty="0"/>
              <a:t>curriculi dell’ Istituto, </a:t>
            </a:r>
          </a:p>
          <a:p>
            <a:pPr algn="ctr"/>
            <a:r>
              <a:rPr lang="it-IT" sz="1400" dirty="0"/>
              <a:t>calendario scolastico, orari delle lezioni dei vari plessi, orario ricevimento segreteria </a:t>
            </a:r>
            <a:r>
              <a:rPr lang="it-IT" sz="1400" dirty="0" err="1"/>
              <a:t>ecc</a:t>
            </a:r>
            <a:r>
              <a:rPr lang="it-IT" sz="1400" dirty="0" smtClean="0"/>
              <a:t>…). </a:t>
            </a:r>
          </a:p>
          <a:p>
            <a:pPr algn="ctr"/>
            <a:r>
              <a:rPr lang="it-IT" sz="1400" dirty="0" smtClean="0"/>
              <a:t>Per ogni ricerca, comunque, si dovrà scorrere lo schermo verso il basso finché non si troverà la pagina o il link desiderato.</a:t>
            </a:r>
            <a:endParaRPr lang="it-IT" sz="1400" dirty="0"/>
          </a:p>
        </p:txBody>
      </p:sp>
      <p:sp>
        <p:nvSpPr>
          <p:cNvPr id="18" name="Ovale 17"/>
          <p:cNvSpPr/>
          <p:nvPr/>
        </p:nvSpPr>
        <p:spPr>
          <a:xfrm>
            <a:off x="9900984" y="2885897"/>
            <a:ext cx="487682" cy="287383"/>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cxnSp>
        <p:nvCxnSpPr>
          <p:cNvPr id="25" name="Connettore 4 24"/>
          <p:cNvCxnSpPr>
            <a:stCxn id="18" idx="2"/>
          </p:cNvCxnSpPr>
          <p:nvPr/>
        </p:nvCxnSpPr>
        <p:spPr>
          <a:xfrm rot="10800000" flipV="1">
            <a:off x="7620002" y="3029589"/>
            <a:ext cx="2280982" cy="125011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26" name="Ovale 25"/>
          <p:cNvSpPr/>
          <p:nvPr/>
        </p:nvSpPr>
        <p:spPr>
          <a:xfrm>
            <a:off x="9892760" y="3165439"/>
            <a:ext cx="487682" cy="252549"/>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4 29"/>
          <p:cNvCxnSpPr>
            <a:stCxn id="26" idx="5"/>
          </p:cNvCxnSpPr>
          <p:nvPr/>
        </p:nvCxnSpPr>
        <p:spPr>
          <a:xfrm rot="5400000">
            <a:off x="7722686" y="2472776"/>
            <a:ext cx="1678110" cy="3494564"/>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83697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name="Slide58">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52582" y="1566860"/>
            <a:ext cx="11582403" cy="5129500"/>
          </a:xfrm>
        </p:spPr>
        <p:txBody>
          <a:bodyPr/>
          <a:lstStyle/>
          <a:p>
            <a:pPr lvl="0" algn="ct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1400" dirty="0">
                <a:solidFill>
                  <a:srgbClr val="404040"/>
                </a:solidFill>
              </a:rPr>
              <a:t/>
            </a:r>
            <a:br>
              <a:rPr lang="it-IT" sz="1400" dirty="0">
                <a:solidFill>
                  <a:srgbClr val="404040"/>
                </a:solidFill>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404040"/>
                </a:solidFill>
                <a:latin typeface="Calibri"/>
              </a:rPr>
              <a:t/>
            </a:r>
            <a:br>
              <a:rPr lang="it-IT" sz="2400" dirty="0">
                <a:solidFill>
                  <a:srgbClr val="404040"/>
                </a:solidFill>
                <a:latin typeface="Calibri"/>
              </a:rPr>
            </a:br>
            <a:r>
              <a:rPr lang="it-IT" sz="2400" dirty="0">
                <a:solidFill>
                  <a:srgbClr val="000000"/>
                </a:solidFill>
                <a:latin typeface="Calibri"/>
              </a:rPr>
              <a:t>Il PTOF è un documento programmatico e informativo fondamentale del nostro Istituto. Al suo interno è riportata la strategia che punta a perseguire fini educativi e formativi basandosi sulle proprie risorse, che siano esse umane, professionali</a:t>
            </a:r>
            <a:r>
              <a:rPr lang="it-IT" sz="2400" dirty="0" smtClean="0">
                <a:solidFill>
                  <a:srgbClr val="000000"/>
                </a:solidFill>
                <a:latin typeface="Calibri"/>
              </a:rPr>
              <a:t>, territoriali </a:t>
            </a:r>
            <a:r>
              <a:rPr lang="it-IT" sz="2400" dirty="0">
                <a:solidFill>
                  <a:srgbClr val="000000"/>
                </a:solidFill>
                <a:latin typeface="Calibri"/>
              </a:rPr>
              <a:t>o economiche.</a:t>
            </a:r>
            <a:br>
              <a:rPr lang="it-IT" sz="2400" dirty="0">
                <a:solidFill>
                  <a:srgbClr val="000000"/>
                </a:solidFill>
                <a:latin typeface="Calibri"/>
              </a:rPr>
            </a:br>
            <a:endParaRPr lang="it-IT" sz="2400" b="1" dirty="0">
              <a:solidFill>
                <a:srgbClr val="000000"/>
              </a:solidFill>
              <a:latin typeface="Calibri"/>
            </a:endParaRPr>
          </a:p>
        </p:txBody>
      </p:sp>
      <p:pic>
        <p:nvPicPr>
          <p:cNvPr id="8" name="Immagine 7"/>
          <p:cNvPicPr>
            <a:picLocks noChangeAspect="1"/>
          </p:cNvPicPr>
          <p:nvPr/>
        </p:nvPicPr>
        <p:blipFill>
          <a:blip r:embed="rId2"/>
          <a:stretch>
            <a:fillRect/>
          </a:stretch>
        </p:blipFill>
        <p:spPr>
          <a:xfrm>
            <a:off x="2202871" y="561109"/>
            <a:ext cx="7824355" cy="3319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CasellaDiTesto 1"/>
          <p:cNvSpPr txBox="1"/>
          <p:nvPr/>
        </p:nvSpPr>
        <p:spPr>
          <a:xfrm>
            <a:off x="430216" y="211134"/>
            <a:ext cx="11415707" cy="1570033"/>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a:rPr>
              <a:t>Consultabile integralmente sulla Home Page del sito dell’Istituto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050" b="0" i="0" u="none" strike="noStrike" kern="1200" cap="none" spc="0" baseline="0">
              <a:solidFill>
                <a:srgbClr val="000000"/>
              </a:solidFill>
              <a:uFillTx/>
              <a:latin typeface="Calibri"/>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5400" b="0" i="0" u="none" strike="noStrike" kern="1200" cap="none" spc="0" baseline="0">
                <a:solidFill>
                  <a:srgbClr val="FF0000"/>
                </a:solidFill>
                <a:uFillTx/>
                <a:latin typeface="Calibri"/>
              </a:rPr>
              <a:t>ESSO ESPLICITA:</a:t>
            </a:r>
          </a:p>
        </p:txBody>
      </p:sp>
      <p:sp>
        <p:nvSpPr>
          <p:cNvPr id="3" name="CasellaDiTesto 2"/>
          <p:cNvSpPr txBox="1"/>
          <p:nvPr/>
        </p:nvSpPr>
        <p:spPr>
          <a:xfrm>
            <a:off x="430216" y="1754184"/>
            <a:ext cx="11415707" cy="4340227"/>
          </a:xfrm>
          <a:prstGeom prst="rect">
            <a:avLst/>
          </a:prstGeom>
          <a:noFill/>
          <a:ln cap="flat">
            <a:noFill/>
          </a:ln>
        </p:spPr>
        <p:txBody>
          <a:bodyPr vert="horz" wrap="square" lIns="91440" tIns="45720" rIns="91440" bIns="45720" anchor="t" anchorCtr="0" compatLnSpc="1">
            <a:spAutoFit/>
          </a:bodyPr>
          <a:lstStyle/>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pitchFamily="34"/>
              </a:rPr>
              <a:t>Finalità, obiettivi educativi e didattici</a:t>
            </a:r>
          </a:p>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it-IT" sz="2400" b="0" i="0" u="none" strike="noStrike" kern="1200" cap="none" spc="0" baseline="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pitchFamily="34"/>
              </a:rPr>
              <a:t>Organizzazione della scuola</a:t>
            </a:r>
            <a:endParaRPr lang="it-IT" sz="2000" b="0" i="0" u="none" strike="noStrike" kern="1200" cap="none" spc="0" baseline="0">
              <a:solidFill>
                <a:srgbClr val="000000"/>
              </a:solidFill>
              <a:uFillTx/>
              <a:latin typeface="Calibri"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pitchFamily="34"/>
              </a:rPr>
              <a:t>  </a:t>
            </a: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pitchFamily="34"/>
              </a:rPr>
              <a:t>Attività curricolari</a:t>
            </a: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pitchFamily="34"/>
              </a:rPr>
              <a:t>Attività di </a:t>
            </a:r>
            <a:r>
              <a:rPr lang="it-IT" sz="2800" b="0" i="0" u="none" strike="noStrike" kern="1200" cap="none" spc="0" baseline="0">
                <a:solidFill>
                  <a:srgbClr val="FF0000"/>
                </a:solidFill>
                <a:uFillTx/>
                <a:latin typeface="Calibri" pitchFamily="34"/>
              </a:rPr>
              <a:t>ampliamento</a:t>
            </a:r>
            <a:r>
              <a:rPr lang="it-IT" sz="2800" b="0" i="0" u="none" strike="noStrike" kern="1200" cap="none" spc="0" baseline="0">
                <a:solidFill>
                  <a:srgbClr val="000000"/>
                </a:solidFill>
                <a:uFillTx/>
                <a:latin typeface="Calibri" pitchFamily="34"/>
              </a:rPr>
              <a:t> dell’offerta formativa</a:t>
            </a: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Calibri" pitchFamily="34"/>
            </a:endParaRPr>
          </a:p>
          <a:p>
            <a:pPr marL="457200" marR="0" lvl="0" indent="-4572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800" b="0" i="0" u="none" strike="noStrike" kern="1200" cap="none" spc="0" baseline="0">
                <a:solidFill>
                  <a:srgbClr val="000000"/>
                </a:solidFill>
                <a:uFillTx/>
                <a:latin typeface="Calibri" pitchFamily="34"/>
              </a:rPr>
              <a:t>Attività di </a:t>
            </a:r>
            <a:r>
              <a:rPr lang="it-IT" sz="2800" b="0" i="0" u="none" strike="noStrike" kern="1200" cap="none" spc="0" baseline="0">
                <a:solidFill>
                  <a:srgbClr val="FF0000"/>
                </a:solidFill>
                <a:uFillTx/>
                <a:latin typeface="Calibri" pitchFamily="34"/>
              </a:rPr>
              <a:t>potenziamento </a:t>
            </a:r>
            <a:r>
              <a:rPr lang="it-IT" sz="2800" b="0" i="0" u="none" strike="noStrike" kern="1200" cap="none" spc="0" baseline="0">
                <a:solidFill>
                  <a:srgbClr val="000000"/>
                </a:solidFill>
                <a:uFillTx/>
                <a:latin typeface="Calibri" pitchFamily="34"/>
              </a:rPr>
              <a:t>(progetti, uscite didattiche, viaggi d’istruzione)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a:solidFill>
                <a:srgbClr val="000000"/>
              </a:solidFill>
              <a:uFillTx/>
              <a:latin typeface="Calibri"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Rectangle 2"/>
          <p:cNvSpPr txBox="1"/>
          <p:nvPr/>
        </p:nvSpPr>
        <p:spPr>
          <a:xfrm>
            <a:off x="133346" y="133346"/>
            <a:ext cx="11407770" cy="6149970"/>
          </a:xfrm>
          <a:prstGeom prst="rect">
            <a:avLst/>
          </a:prstGeom>
          <a:noFill/>
          <a:ln cap="flat">
            <a:noFill/>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4400" b="0" i="0" u="none" strike="noStrike" kern="0" cap="none" spc="0" baseline="0" dirty="0">
                <a:solidFill>
                  <a:srgbClr val="FF0000"/>
                </a:solidFill>
                <a:uFillTx/>
                <a:latin typeface="Calibri Light"/>
              </a:rPr>
              <a:t>La </a:t>
            </a:r>
            <a:r>
              <a:rPr lang="it-IT" sz="4400" b="0" i="1" u="none" strike="noStrike" kern="0" cap="none" spc="0" baseline="0" dirty="0">
                <a:solidFill>
                  <a:srgbClr val="FF0000"/>
                </a:solidFill>
                <a:uFillTx/>
                <a:latin typeface="Calibri Light"/>
              </a:rPr>
              <a:t>MISSION</a:t>
            </a:r>
            <a:r>
              <a:rPr lang="it-IT" sz="4400" b="0" i="0" u="none" strike="noStrike" kern="0" cap="none" spc="0" baseline="0" dirty="0">
                <a:solidFill>
                  <a:srgbClr val="FF0000"/>
                </a:solidFill>
                <a:uFillTx/>
                <a:latin typeface="Calibri Light"/>
              </a:rPr>
              <a:t> dell’Istituto</a:t>
            </a:r>
            <a:endParaRPr lang="it-IT" sz="3200" b="0" i="0" u="none" strike="noStrike" kern="0" cap="none" spc="0" baseline="0" dirty="0">
              <a:solidFill>
                <a:srgbClr val="FF0000"/>
              </a:solidFill>
              <a:uFillTx/>
              <a:latin typeface="Arial"/>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0" cap="none" spc="0" baseline="0" dirty="0">
                <a:solidFill>
                  <a:srgbClr val="000000"/>
                </a:solidFill>
                <a:uFillTx/>
                <a:latin typeface="Arial"/>
              </a:rPr>
              <a:t/>
            </a:r>
            <a:br>
              <a:rPr lang="it-IT" sz="3200" b="0" i="0" u="none" strike="noStrike" kern="0" cap="none" spc="0" baseline="0" dirty="0">
                <a:solidFill>
                  <a:srgbClr val="000000"/>
                </a:solidFill>
                <a:uFillTx/>
                <a:latin typeface="Arial"/>
              </a:rPr>
            </a:br>
            <a:r>
              <a:rPr lang="it-IT" sz="2400" b="0" i="0" u="none" strike="noStrike" kern="0" cap="none" spc="0" baseline="0" dirty="0">
                <a:solidFill>
                  <a:srgbClr val="000000"/>
                </a:solidFill>
                <a:uFillTx/>
                <a:latin typeface="Calibri"/>
              </a:rPr>
              <a:t>“ATTUARE UNA SCUOLA DEL FARE, </a:t>
            </a: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0" cap="none" spc="0" baseline="0" dirty="0">
                <a:solidFill>
                  <a:srgbClr val="000000"/>
                </a:solidFill>
                <a:uFillTx/>
                <a:latin typeface="Calibri"/>
              </a:rPr>
              <a:t>DEL SAPERE E DEL CRESCERE, </a:t>
            </a:r>
            <a:br>
              <a:rPr lang="it-IT" sz="2400" b="0" i="0" u="none" strike="noStrike" kern="0" cap="none" spc="0" baseline="0" dirty="0">
                <a:solidFill>
                  <a:srgbClr val="000000"/>
                </a:solidFill>
                <a:uFillTx/>
                <a:latin typeface="Calibri"/>
              </a:rPr>
            </a:br>
            <a:r>
              <a:rPr lang="it-IT" sz="2400" b="0" i="0" u="none" strike="noStrike" kern="0" cap="none" spc="0" baseline="0" dirty="0">
                <a:solidFill>
                  <a:srgbClr val="000000"/>
                </a:solidFill>
                <a:uFillTx/>
                <a:latin typeface="Calibri"/>
              </a:rPr>
              <a:t>CON GLI ALTRI </a:t>
            </a:r>
            <a:br>
              <a:rPr lang="it-IT" sz="2400" b="0" i="0" u="none" strike="noStrike" kern="0" cap="none" spc="0" baseline="0" dirty="0">
                <a:solidFill>
                  <a:srgbClr val="000000"/>
                </a:solidFill>
                <a:uFillTx/>
                <a:latin typeface="Calibri"/>
              </a:rPr>
            </a:br>
            <a:r>
              <a:rPr lang="it-IT" sz="2400" b="0" i="0" u="none" strike="noStrike" kern="0" cap="none" spc="0" baseline="0" dirty="0">
                <a:solidFill>
                  <a:srgbClr val="000000"/>
                </a:solidFill>
                <a:uFillTx/>
                <a:latin typeface="Calibri"/>
              </a:rPr>
              <a:t>E NEL RISPETTO DEGLI ALTRI”</a:t>
            </a:r>
            <a:br>
              <a:rPr lang="it-IT" sz="2400" b="0" i="0" u="none" strike="noStrike" kern="0" cap="none" spc="0" baseline="0" dirty="0">
                <a:solidFill>
                  <a:srgbClr val="000000"/>
                </a:solidFill>
                <a:uFillTx/>
                <a:latin typeface="Calibri"/>
              </a:rPr>
            </a:br>
            <a:r>
              <a:rPr lang="it-IT" sz="2800" b="0" i="0" u="none" strike="noStrike" kern="1200" cap="none" spc="0" baseline="0" dirty="0">
                <a:solidFill>
                  <a:srgbClr val="000000"/>
                </a:solidFill>
                <a:uFillTx/>
                <a:latin typeface="Calibri Light"/>
              </a:rPr>
              <a:t> </a:t>
            </a:r>
            <a:r>
              <a:rPr lang="it-IT" sz="2800" b="0" i="1" u="none" strike="noStrike" kern="1200" cap="none" spc="0" baseline="0" dirty="0">
                <a:solidFill>
                  <a:srgbClr val="000099"/>
                </a:solidFill>
                <a:uFillTx/>
                <a:latin typeface="Calibri Light"/>
              </a:rPr>
              <a:t>Una buona testa e un buon cuore sono una combinazione formidabile. </a:t>
            </a:r>
            <a:endParaRPr lang="it-IT" sz="2800" b="0" i="1" u="none" strike="noStrike" kern="1200" cap="none" spc="0" baseline="0" dirty="0" smtClean="0">
              <a:solidFill>
                <a:srgbClr val="000099"/>
              </a:solidFill>
              <a:uFillTx/>
              <a:latin typeface="Calibri Light"/>
            </a:endParaRP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1" u="none" strike="noStrike" kern="1200" cap="none" spc="0" baseline="0" dirty="0" smtClean="0">
                <a:solidFill>
                  <a:srgbClr val="000099"/>
                </a:solidFill>
                <a:uFillTx/>
                <a:latin typeface="Calibri Light"/>
              </a:rPr>
              <a:t>Ma </a:t>
            </a:r>
            <a:r>
              <a:rPr lang="it-IT" sz="2800" b="0" i="1" u="none" strike="noStrike" kern="1200" cap="none" spc="0" baseline="0" dirty="0">
                <a:solidFill>
                  <a:srgbClr val="000099"/>
                </a:solidFill>
                <a:uFillTx/>
                <a:latin typeface="Calibri Light"/>
              </a:rPr>
              <a:t>quando ci aggiungi una lingua o una penna colta, </a:t>
            </a:r>
            <a:endParaRPr lang="it-IT" sz="2800" b="0" i="1" u="none" strike="noStrike" kern="1200" cap="none" spc="0" baseline="0" dirty="0" smtClean="0">
              <a:solidFill>
                <a:srgbClr val="000099"/>
              </a:solidFill>
              <a:uFillTx/>
              <a:latin typeface="Calibri Light"/>
            </a:endParaRP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it-IT" sz="2800" b="0" i="1" u="none" strike="noStrike" kern="1200" cap="none" spc="0" baseline="0" dirty="0" smtClean="0">
                <a:solidFill>
                  <a:srgbClr val="000099"/>
                </a:solidFill>
                <a:uFillTx/>
                <a:latin typeface="Calibri Light"/>
              </a:rPr>
              <a:t>allora </a:t>
            </a:r>
            <a:r>
              <a:rPr lang="it-IT" sz="2800" b="0" i="1" u="none" strike="noStrike" kern="1200" cap="none" spc="0" baseline="0" dirty="0">
                <a:solidFill>
                  <a:srgbClr val="000099"/>
                </a:solidFill>
                <a:uFillTx/>
                <a:latin typeface="Calibri Light"/>
              </a:rPr>
              <a:t>hai davvero qualcosa di speciale.</a:t>
            </a:r>
            <a:br>
              <a:rPr lang="it-IT" sz="2800" b="0" i="1" u="none" strike="noStrike" kern="1200" cap="none" spc="0" baseline="0" dirty="0">
                <a:solidFill>
                  <a:srgbClr val="000099"/>
                </a:solidFill>
                <a:uFillTx/>
                <a:latin typeface="Calibri Light"/>
              </a:rPr>
            </a:br>
            <a:r>
              <a:rPr lang="it-IT" sz="1400" b="0" i="1" u="none" strike="noStrike" kern="1200" cap="none" spc="0" baseline="0" dirty="0">
                <a:solidFill>
                  <a:srgbClr val="000000"/>
                </a:solidFill>
                <a:uFillTx/>
                <a:latin typeface="Calibri Light"/>
              </a:rPr>
              <a:t>(Nelson Mandela) </a:t>
            </a:r>
          </a:p>
          <a:p>
            <a:pPr marL="0" marR="0" lvl="0" indent="0" algn="ctr" defTabSz="4572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1200" cap="none" spc="0" baseline="0" dirty="0">
              <a:solidFill>
                <a:srgbClr val="000000"/>
              </a:solidFill>
              <a:uFillTx/>
              <a:latin typeface="Calibri Light"/>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800" b="0" i="0" u="none" strike="noStrike" kern="0" cap="none" spc="0" baseline="0" dirty="0">
              <a:solidFill>
                <a:srgbClr val="000000"/>
              </a:solidFill>
              <a:uFillTx/>
              <a:latin typeface="Calibri"/>
            </a:endParaRPr>
          </a:p>
        </p:txBody>
      </p:sp>
      <p:pic>
        <p:nvPicPr>
          <p:cNvPr id="3" name="Picture 4" descr="Il sapere non è élite contro popolo, il sapere è l'identità di una nazione  | L'HuffPost">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328324" y="4703765"/>
            <a:ext cx="3833512" cy="1835584"/>
          </a:xfrm>
          <a:prstGeom prst="rect">
            <a:avLst/>
          </a:prstGeom>
          <a:noFill/>
          <a:ln cap="flat">
            <a:noFill/>
          </a:ln>
        </p:spPr>
      </p:pic>
      <p:pic>
        <p:nvPicPr>
          <p:cNvPr id="4" name="Picture 10" descr="Nico64 on Twitter: &quot;#ScrivoDellEssere Una buona testa e un buon cuore sono  sempre una combinazione formidabile. Ma quando ci aggiungi una lingua o una  penna colta, allora hai davvero qualcosa di speciale.">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7714920" y="4703765"/>
            <a:ext cx="3617668" cy="183558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Rectangle 4"/>
          <p:cNvSpPr txBox="1">
            <a:spLocks noGrp="1"/>
          </p:cNvSpPr>
          <p:nvPr>
            <p:ph type="title" idx="4294967295"/>
          </p:nvPr>
        </p:nvSpPr>
        <p:spPr>
          <a:xfrm>
            <a:off x="0" y="190496"/>
            <a:ext cx="11528426" cy="836611"/>
          </a:xfrm>
        </p:spPr>
        <p:txBody>
          <a:bodyPr anchorCtr="1"/>
          <a:lstStyle/>
          <a:p>
            <a:pPr lvl="0" algn="ctr"/>
            <a:r>
              <a:rPr lang="it-IT" b="1">
                <a:solidFill>
                  <a:srgbClr val="FF0000"/>
                </a:solidFill>
              </a:rPr>
              <a:t>       FINALITA’ DELL’ISTITUTO</a:t>
            </a:r>
          </a:p>
        </p:txBody>
      </p:sp>
      <p:grpSp>
        <p:nvGrpSpPr>
          <p:cNvPr id="3" name="Diagramma 1"/>
          <p:cNvGrpSpPr/>
          <p:nvPr/>
        </p:nvGrpSpPr>
        <p:grpSpPr>
          <a:xfrm>
            <a:off x="465548" y="1445529"/>
            <a:ext cx="11269998" cy="3669423"/>
            <a:chOff x="465548" y="1445529"/>
            <a:chExt cx="11269998" cy="3669423"/>
          </a:xfrm>
        </p:grpSpPr>
        <p:sp>
          <p:nvSpPr>
            <p:cNvPr id="4" name="Figura a mano libera 3"/>
            <p:cNvSpPr/>
            <p:nvPr/>
          </p:nvSpPr>
          <p:spPr>
            <a:xfrm>
              <a:off x="6123115" y="2659943"/>
              <a:ext cx="4398017" cy="1227289"/>
            </a:xfrm>
            <a:custGeom>
              <a:avLst/>
              <a:gdLst>
                <a:gd name="f0" fmla="val w"/>
                <a:gd name="f1" fmla="val h"/>
                <a:gd name="f2" fmla="val 0"/>
                <a:gd name="f3" fmla="val 4398019"/>
                <a:gd name="f4" fmla="val 1227285"/>
                <a:gd name="f5" fmla="val 972258"/>
                <a:gd name="f6" fmla="*/ f0 1 4398019"/>
                <a:gd name="f7" fmla="*/ f1 1 1227285"/>
                <a:gd name="f8" fmla="+- f4 0 f2"/>
                <a:gd name="f9" fmla="+- f3 0 f2"/>
                <a:gd name="f10" fmla="*/ f9 1 4398019"/>
                <a:gd name="f11" fmla="*/ f8 1 1227285"/>
                <a:gd name="f12" fmla="*/ 0 1 f10"/>
                <a:gd name="f13" fmla="*/ 4398019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398019" h="1227285">
                  <a:moveTo>
                    <a:pt x="f2" y="f2"/>
                  </a:moveTo>
                  <a:lnTo>
                    <a:pt x="f2" y="f5"/>
                  </a:lnTo>
                  <a:lnTo>
                    <a:pt x="f3" y="f5"/>
                  </a:lnTo>
                  <a:lnTo>
                    <a:pt x="f3"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5" name="Figura a mano libera 4"/>
            <p:cNvSpPr/>
            <p:nvPr/>
          </p:nvSpPr>
          <p:spPr>
            <a:xfrm>
              <a:off x="6123115" y="2659943"/>
              <a:ext cx="1459135" cy="1227289"/>
            </a:xfrm>
            <a:custGeom>
              <a:avLst/>
              <a:gdLst>
                <a:gd name="f0" fmla="val w"/>
                <a:gd name="f1" fmla="val h"/>
                <a:gd name="f2" fmla="val 0"/>
                <a:gd name="f3" fmla="val 1459140"/>
                <a:gd name="f4" fmla="val 1227285"/>
                <a:gd name="f5" fmla="val 972258"/>
                <a:gd name="f6" fmla="*/ f0 1 1459140"/>
                <a:gd name="f7" fmla="*/ f1 1 1227285"/>
                <a:gd name="f8" fmla="+- f4 0 f2"/>
                <a:gd name="f9" fmla="+- f3 0 f2"/>
                <a:gd name="f10" fmla="*/ f9 1 1459140"/>
                <a:gd name="f11" fmla="*/ f8 1 1227285"/>
                <a:gd name="f12" fmla="*/ 0 1 f10"/>
                <a:gd name="f13" fmla="*/ 1459140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459140" h="1227285">
                  <a:moveTo>
                    <a:pt x="f2" y="f2"/>
                  </a:moveTo>
                  <a:lnTo>
                    <a:pt x="f2" y="f5"/>
                  </a:lnTo>
                  <a:lnTo>
                    <a:pt x="f3" y="f5"/>
                  </a:lnTo>
                  <a:lnTo>
                    <a:pt x="f3"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6" name="Figura a mano libera 5"/>
            <p:cNvSpPr/>
            <p:nvPr/>
          </p:nvSpPr>
          <p:spPr>
            <a:xfrm>
              <a:off x="4638970" y="2659943"/>
              <a:ext cx="1484144" cy="1227289"/>
            </a:xfrm>
            <a:custGeom>
              <a:avLst/>
              <a:gdLst>
                <a:gd name="f0" fmla="val w"/>
                <a:gd name="f1" fmla="val h"/>
                <a:gd name="f2" fmla="val 0"/>
                <a:gd name="f3" fmla="val 1484145"/>
                <a:gd name="f4" fmla="val 1227285"/>
                <a:gd name="f5" fmla="val 972258"/>
                <a:gd name="f6" fmla="*/ f0 1 1484145"/>
                <a:gd name="f7" fmla="*/ f1 1 1227285"/>
                <a:gd name="f8" fmla="+- f4 0 f2"/>
                <a:gd name="f9" fmla="+- f3 0 f2"/>
                <a:gd name="f10" fmla="*/ f9 1 1484145"/>
                <a:gd name="f11" fmla="*/ f8 1 1227285"/>
                <a:gd name="f12" fmla="*/ 0 1 f10"/>
                <a:gd name="f13" fmla="*/ 1484145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1484145" h="1227285">
                  <a:moveTo>
                    <a:pt x="f3" y="f2"/>
                  </a:moveTo>
                  <a:lnTo>
                    <a:pt x="f3" y="f5"/>
                  </a:lnTo>
                  <a:lnTo>
                    <a:pt x="f2" y="f5"/>
                  </a:lnTo>
                  <a:lnTo>
                    <a:pt x="f2"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7" name="Figura a mano libera 6"/>
            <p:cNvSpPr/>
            <p:nvPr/>
          </p:nvSpPr>
          <p:spPr>
            <a:xfrm>
              <a:off x="1687826" y="2659943"/>
              <a:ext cx="4435288" cy="1227289"/>
            </a:xfrm>
            <a:custGeom>
              <a:avLst/>
              <a:gdLst>
                <a:gd name="f0" fmla="val w"/>
                <a:gd name="f1" fmla="val h"/>
                <a:gd name="f2" fmla="val 0"/>
                <a:gd name="f3" fmla="val 4435289"/>
                <a:gd name="f4" fmla="val 1227285"/>
                <a:gd name="f5" fmla="val 972258"/>
                <a:gd name="f6" fmla="*/ f0 1 4435289"/>
                <a:gd name="f7" fmla="*/ f1 1 1227285"/>
                <a:gd name="f8" fmla="+- f4 0 f2"/>
                <a:gd name="f9" fmla="+- f3 0 f2"/>
                <a:gd name="f10" fmla="*/ f9 1 4435289"/>
                <a:gd name="f11" fmla="*/ f8 1 1227285"/>
                <a:gd name="f12" fmla="*/ 0 1 f10"/>
                <a:gd name="f13" fmla="*/ 4435289 1 f10"/>
                <a:gd name="f14" fmla="*/ 0 1 f11"/>
                <a:gd name="f15" fmla="*/ 1227285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435289" h="1227285">
                  <a:moveTo>
                    <a:pt x="f3" y="f2"/>
                  </a:moveTo>
                  <a:lnTo>
                    <a:pt x="f3" y="f5"/>
                  </a:lnTo>
                  <a:lnTo>
                    <a:pt x="f2" y="f5"/>
                  </a:lnTo>
                  <a:lnTo>
                    <a:pt x="f2" y="f4"/>
                  </a:lnTo>
                </a:path>
              </a:pathLst>
            </a:custGeom>
            <a:noFill/>
            <a:ln w="15873" cap="rnd">
              <a:solidFill>
                <a:srgbClr val="03334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Calibri"/>
              </a:endParaRPr>
            </a:p>
          </p:txBody>
        </p:sp>
        <p:sp>
          <p:nvSpPr>
            <p:cNvPr id="8" name="Figura a mano libera 7"/>
            <p:cNvSpPr/>
            <p:nvPr/>
          </p:nvSpPr>
          <p:spPr>
            <a:xfrm>
              <a:off x="3784619" y="1445529"/>
              <a:ext cx="4676991" cy="1214414"/>
            </a:xfrm>
            <a:custGeom>
              <a:avLst/>
              <a:gdLst>
                <a:gd name="f0" fmla="val 10800000"/>
                <a:gd name="f1" fmla="val 5400000"/>
                <a:gd name="f2" fmla="val 180"/>
                <a:gd name="f3" fmla="val w"/>
                <a:gd name="f4" fmla="val h"/>
                <a:gd name="f5" fmla="val 0"/>
                <a:gd name="f6" fmla="val 4676994"/>
                <a:gd name="f7" fmla="val 1214412"/>
                <a:gd name="f8" fmla="+- 0 0 -90"/>
                <a:gd name="f9" fmla="*/ f3 1 4676994"/>
                <a:gd name="f10" fmla="*/ f4 1 1214412"/>
                <a:gd name="f11" fmla="+- f7 0 f5"/>
                <a:gd name="f12" fmla="+- f6 0 f5"/>
                <a:gd name="f13" fmla="*/ f8 f0 1"/>
                <a:gd name="f14" fmla="*/ f12 1 4676994"/>
                <a:gd name="f15" fmla="*/ f11 1 1214412"/>
                <a:gd name="f16" fmla="*/ 0 f12 1"/>
                <a:gd name="f17" fmla="*/ 0 f11 1"/>
                <a:gd name="f18" fmla="*/ 4676994 f12 1"/>
                <a:gd name="f19" fmla="*/ 1214412 f11 1"/>
                <a:gd name="f20" fmla="*/ f13 1 f2"/>
                <a:gd name="f21" fmla="*/ f16 1 4676994"/>
                <a:gd name="f22" fmla="*/ f17 1 1214412"/>
                <a:gd name="f23" fmla="*/ f18 1 4676994"/>
                <a:gd name="f24" fmla="*/ f19 1 121441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676994" h="1214412">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5243" tIns="15243" rIns="15243" bIns="15243"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a:solidFill>
                    <a:srgbClr val="76DBF4"/>
                  </a:solidFill>
                  <a:uFillTx/>
                  <a:latin typeface="Verdana" pitchFamily="34"/>
                  <a:cs typeface="Arial" pitchFamily="34"/>
                </a:rPr>
                <a:t>UNA SCUOLA APERTA PER</a:t>
              </a:r>
            </a:p>
          </p:txBody>
        </p:sp>
        <p:sp>
          <p:nvSpPr>
            <p:cNvPr id="9" name="Figura a mano libera 8"/>
            <p:cNvSpPr/>
            <p:nvPr/>
          </p:nvSpPr>
          <p:spPr>
            <a:xfrm>
              <a:off x="465548" y="3887233"/>
              <a:ext cx="2444538" cy="1227719"/>
            </a:xfrm>
            <a:custGeom>
              <a:avLst/>
              <a:gdLst>
                <a:gd name="f0" fmla="val 10800000"/>
                <a:gd name="f1" fmla="val 5400000"/>
                <a:gd name="f2" fmla="val 180"/>
                <a:gd name="f3" fmla="val w"/>
                <a:gd name="f4" fmla="val h"/>
                <a:gd name="f5" fmla="val 0"/>
                <a:gd name="f6" fmla="val 2444539"/>
                <a:gd name="f7" fmla="val 1227722"/>
                <a:gd name="f8" fmla="+- 0 0 -90"/>
                <a:gd name="f9" fmla="*/ f3 1 2444539"/>
                <a:gd name="f10" fmla="*/ f4 1 1227722"/>
                <a:gd name="f11" fmla="+- f7 0 f5"/>
                <a:gd name="f12" fmla="+- f6 0 f5"/>
                <a:gd name="f13" fmla="*/ f8 f0 1"/>
                <a:gd name="f14" fmla="*/ f12 1 2444539"/>
                <a:gd name="f15" fmla="*/ f11 1 1227722"/>
                <a:gd name="f16" fmla="*/ 0 f12 1"/>
                <a:gd name="f17" fmla="*/ 0 f11 1"/>
                <a:gd name="f18" fmla="*/ 2444539 f12 1"/>
                <a:gd name="f19" fmla="*/ 1227722 f11 1"/>
                <a:gd name="f20" fmla="*/ f13 1 f2"/>
                <a:gd name="f21" fmla="*/ f16 1 2444539"/>
                <a:gd name="f22" fmla="*/ f17 1 1227722"/>
                <a:gd name="f23" fmla="*/ f18 1 2444539"/>
                <a:gd name="f24" fmla="*/ f19 1 122772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44539" h="1227722">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Valorizzare le potenzialità di ciascuno</a:t>
              </a:r>
            </a:p>
          </p:txBody>
        </p:sp>
        <p:sp>
          <p:nvSpPr>
            <p:cNvPr id="10" name="Figura a mano libera 9"/>
            <p:cNvSpPr/>
            <p:nvPr/>
          </p:nvSpPr>
          <p:spPr>
            <a:xfrm>
              <a:off x="3420148" y="3887233"/>
              <a:ext cx="2437644" cy="1227719"/>
            </a:xfrm>
            <a:custGeom>
              <a:avLst/>
              <a:gdLst>
                <a:gd name="f0" fmla="val 10800000"/>
                <a:gd name="f1" fmla="val 5400000"/>
                <a:gd name="f2" fmla="val 180"/>
                <a:gd name="f3" fmla="val w"/>
                <a:gd name="f4" fmla="val h"/>
                <a:gd name="f5" fmla="val 0"/>
                <a:gd name="f6" fmla="val 2437641"/>
                <a:gd name="f7" fmla="val 1227722"/>
                <a:gd name="f8" fmla="+- 0 0 -90"/>
                <a:gd name="f9" fmla="*/ f3 1 2437641"/>
                <a:gd name="f10" fmla="*/ f4 1 1227722"/>
                <a:gd name="f11" fmla="+- f7 0 f5"/>
                <a:gd name="f12" fmla="+- f6 0 f5"/>
                <a:gd name="f13" fmla="*/ f8 f0 1"/>
                <a:gd name="f14" fmla="*/ f12 1 2437641"/>
                <a:gd name="f15" fmla="*/ f11 1 1227722"/>
                <a:gd name="f16" fmla="*/ 0 f12 1"/>
                <a:gd name="f17" fmla="*/ 0 f11 1"/>
                <a:gd name="f18" fmla="*/ 2437641 f12 1"/>
                <a:gd name="f19" fmla="*/ 1227722 f11 1"/>
                <a:gd name="f20" fmla="*/ f13 1 f2"/>
                <a:gd name="f21" fmla="*/ f16 1 2437641"/>
                <a:gd name="f22" fmla="*/ f17 1 1227722"/>
                <a:gd name="f23" fmla="*/ f18 1 2437641"/>
                <a:gd name="f24" fmla="*/ f19 1 122772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37641" h="1227722">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Favorire un clima sereno attraverso positive relazioni  interpersonali </a:t>
              </a:r>
              <a:r>
                <a:rPr lang="it-IT" sz="1600" b="0" i="0" u="none" strike="noStrike" kern="1200" cap="none" spc="0" baseline="0">
                  <a:solidFill>
                    <a:srgbClr val="76DBF4"/>
                  </a:solidFill>
                  <a:effectLst>
                    <a:outerShdw dist="38096" dir="2700000">
                      <a:srgbClr val="FFFFFF"/>
                    </a:outerShdw>
                  </a:effectLst>
                  <a:uFillTx/>
                  <a:latin typeface="Verdana" pitchFamily="34"/>
                  <a:cs typeface="Arial" pitchFamily="34"/>
                </a:rPr>
                <a:t>	</a:t>
              </a:r>
            </a:p>
          </p:txBody>
        </p:sp>
        <p:sp>
          <p:nvSpPr>
            <p:cNvPr id="11" name="Figura a mano libera 10"/>
            <p:cNvSpPr/>
            <p:nvPr/>
          </p:nvSpPr>
          <p:spPr>
            <a:xfrm>
              <a:off x="6367845" y="3887233"/>
              <a:ext cx="2428829" cy="1227481"/>
            </a:xfrm>
            <a:custGeom>
              <a:avLst/>
              <a:gdLst>
                <a:gd name="f0" fmla="val 10800000"/>
                <a:gd name="f1" fmla="val 5400000"/>
                <a:gd name="f2" fmla="val 180"/>
                <a:gd name="f3" fmla="val w"/>
                <a:gd name="f4" fmla="val h"/>
                <a:gd name="f5" fmla="val 0"/>
                <a:gd name="f6" fmla="val 2428825"/>
                <a:gd name="f7" fmla="val 1227479"/>
                <a:gd name="f8" fmla="+- 0 0 -90"/>
                <a:gd name="f9" fmla="*/ f3 1 2428825"/>
                <a:gd name="f10" fmla="*/ f4 1 1227479"/>
                <a:gd name="f11" fmla="+- f7 0 f5"/>
                <a:gd name="f12" fmla="+- f6 0 f5"/>
                <a:gd name="f13" fmla="*/ f8 f0 1"/>
                <a:gd name="f14" fmla="*/ f12 1 2428825"/>
                <a:gd name="f15" fmla="*/ f11 1 1227479"/>
                <a:gd name="f16" fmla="*/ 0 f12 1"/>
                <a:gd name="f17" fmla="*/ 0 f11 1"/>
                <a:gd name="f18" fmla="*/ 2428825 f12 1"/>
                <a:gd name="f19" fmla="*/ 1227479 f11 1"/>
                <a:gd name="f20" fmla="*/ f13 1 f2"/>
                <a:gd name="f21" fmla="*/ f16 1 2428825"/>
                <a:gd name="f22" fmla="*/ f17 1 1227479"/>
                <a:gd name="f23" fmla="*/ f18 1 2428825"/>
                <a:gd name="f24" fmla="*/ f19 1 1227479"/>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8825" h="1227479">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Formare persone coscienti di sé e cittadini  responsabili  e rispettosi</a:t>
              </a:r>
            </a:p>
          </p:txBody>
        </p:sp>
        <p:sp>
          <p:nvSpPr>
            <p:cNvPr id="12" name="Figura a mano libera 11"/>
            <p:cNvSpPr/>
            <p:nvPr/>
          </p:nvSpPr>
          <p:spPr>
            <a:xfrm>
              <a:off x="9306717" y="3887233"/>
              <a:ext cx="2428829" cy="1227481"/>
            </a:xfrm>
            <a:custGeom>
              <a:avLst/>
              <a:gdLst>
                <a:gd name="f0" fmla="val 10800000"/>
                <a:gd name="f1" fmla="val 5400000"/>
                <a:gd name="f2" fmla="val 180"/>
                <a:gd name="f3" fmla="val w"/>
                <a:gd name="f4" fmla="val h"/>
                <a:gd name="f5" fmla="val 0"/>
                <a:gd name="f6" fmla="val 2428825"/>
                <a:gd name="f7" fmla="val 1227479"/>
                <a:gd name="f8" fmla="+- 0 0 -90"/>
                <a:gd name="f9" fmla="*/ f3 1 2428825"/>
                <a:gd name="f10" fmla="*/ f4 1 1227479"/>
                <a:gd name="f11" fmla="+- f7 0 f5"/>
                <a:gd name="f12" fmla="+- f6 0 f5"/>
                <a:gd name="f13" fmla="*/ f8 f0 1"/>
                <a:gd name="f14" fmla="*/ f12 1 2428825"/>
                <a:gd name="f15" fmla="*/ f11 1 1227479"/>
                <a:gd name="f16" fmla="*/ 0 f12 1"/>
                <a:gd name="f17" fmla="*/ 0 f11 1"/>
                <a:gd name="f18" fmla="*/ 2428825 f12 1"/>
                <a:gd name="f19" fmla="*/ 1227479 f11 1"/>
                <a:gd name="f20" fmla="*/ f13 1 f2"/>
                <a:gd name="f21" fmla="*/ f16 1 2428825"/>
                <a:gd name="f22" fmla="*/ f17 1 1227479"/>
                <a:gd name="f23" fmla="*/ f18 1 2428825"/>
                <a:gd name="f24" fmla="*/ f19 1 1227479"/>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8825" h="1227479">
                  <a:moveTo>
                    <a:pt x="f5" y="f5"/>
                  </a:moveTo>
                  <a:lnTo>
                    <a:pt x="f6" y="f5"/>
                  </a:lnTo>
                  <a:lnTo>
                    <a:pt x="f6" y="f7"/>
                  </a:lnTo>
                  <a:lnTo>
                    <a:pt x="f5" y="f7"/>
                  </a:lnTo>
                  <a:lnTo>
                    <a:pt x="f5" y="f5"/>
                  </a:lnTo>
                  <a:close/>
                </a:path>
              </a:pathLst>
            </a:custGeom>
            <a:solidFill>
              <a:srgbClr val="167BF3"/>
            </a:solidFill>
            <a:ln w="15873" cap="rnd">
              <a:solidFill>
                <a:srgbClr val="FFFFFF"/>
              </a:solidFill>
              <a:prstDash val="solid"/>
              <a:miter/>
            </a:ln>
          </p:spPr>
          <p:txBody>
            <a:bodyPr vert="horz" wrap="square" lIns="10158" tIns="10158" rIns="10158" bIns="1015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0" i="0" u="none" strike="noStrike" kern="1200" cap="none" spc="0" baseline="0">
                  <a:solidFill>
                    <a:srgbClr val="76DBF4"/>
                  </a:solidFill>
                  <a:uFillTx/>
                  <a:latin typeface="Verdana" pitchFamily="34"/>
                  <a:cs typeface="Arial" pitchFamily="34"/>
                </a:rPr>
                <a:t>Sviluppare le competenze e le abilità operative individuali</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731520"/>
            <a:ext cx="10515600" cy="959168"/>
          </a:xfrm>
        </p:spPr>
        <p:txBody>
          <a:bodyPr anchorCtr="1">
            <a:normAutofit fontScale="90000"/>
          </a:bodyPr>
          <a:lstStyle/>
          <a:p>
            <a:pPr lvl="0" algn="ctr"/>
            <a:r>
              <a:rPr lang="it-IT" sz="4700" b="1" i="1" dirty="0">
                <a:solidFill>
                  <a:srgbClr val="FF3300"/>
                </a:solidFill>
                <a:latin typeface="Bradley Hand ITC" pitchFamily="66"/>
              </a:rPr>
              <a:t>     BENVENUTI</a:t>
            </a:r>
            <a:r>
              <a:rPr lang="it-IT" sz="1700" b="1" dirty="0"/>
              <a:t/>
            </a:r>
            <a:br>
              <a:rPr lang="it-IT" sz="1700" b="1" dirty="0"/>
            </a:br>
            <a:r>
              <a:rPr lang="it-IT" sz="1700" b="1" dirty="0"/>
              <a:t>              </a:t>
            </a:r>
            <a:r>
              <a:rPr lang="it-IT" sz="1700" b="1" i="1" dirty="0"/>
              <a:t>alle Scuole </a:t>
            </a:r>
            <a:r>
              <a:rPr lang="it-IT" sz="1700" b="1" i="1" dirty="0" smtClean="0"/>
              <a:t>dell’Infanzia</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r>
            <a:br>
              <a:rPr lang="it-IT" sz="1700" b="1" i="1" dirty="0" smtClean="0"/>
            </a:br>
            <a:r>
              <a:rPr lang="it-IT" sz="1700" b="1" i="1" dirty="0" smtClean="0"/>
              <a:t>                          </a:t>
            </a:r>
            <a:r>
              <a:rPr lang="it-IT" sz="1700" dirty="0" smtClean="0"/>
              <a:t>ACACIE                                                </a:t>
            </a:r>
            <a:r>
              <a:rPr lang="it-IT" sz="1700" dirty="0"/>
              <a:t>e          </a:t>
            </a:r>
            <a:r>
              <a:rPr lang="it-IT" sz="1700" dirty="0" smtClean="0"/>
              <a:t>                                      SARAGAT</a:t>
            </a:r>
            <a:endParaRPr lang="it-IT" sz="1700" dirty="0"/>
          </a:p>
        </p:txBody>
      </p:sp>
      <p:pic>
        <p:nvPicPr>
          <p:cNvPr id="3" name="Segnaposto contenuto 5">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239688" y="2583719"/>
            <a:ext cx="3895197" cy="3250801"/>
          </a:xfrm>
          <a:prstGeom prst="rect">
            <a:avLst/>
          </a:prstGeom>
          <a:noFill/>
          <a:ln cap="flat">
            <a:noFill/>
          </a:ln>
        </p:spPr>
      </p:pic>
      <p:pic>
        <p:nvPicPr>
          <p:cNvPr id="4" name="Immagine 4">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848298" y="2590897"/>
            <a:ext cx="3834536" cy="324362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Rettangolo 1"/>
          <p:cNvSpPr/>
          <p:nvPr/>
        </p:nvSpPr>
        <p:spPr>
          <a:xfrm>
            <a:off x="849742" y="858978"/>
            <a:ext cx="8294257" cy="535531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a:solidFill>
                  <a:srgbClr val="FFFFFF"/>
                </a:solidFill>
                <a:uFillTx/>
                <a:latin typeface="Century Gothic"/>
              </a:rPr>
              <a:t>La </a:t>
            </a:r>
            <a:r>
              <a:rPr lang="it-IT" sz="1800" b="1" i="0" u="none" strike="noStrike" kern="1200" cap="none" spc="0" baseline="0" dirty="0">
                <a:solidFill>
                  <a:srgbClr val="FFFF00"/>
                </a:solidFill>
                <a:effectLst>
                  <a:outerShdw dist="38096" dir="2700000">
                    <a:srgbClr val="000000"/>
                  </a:outerShdw>
                </a:effectLst>
                <a:uFillTx/>
                <a:latin typeface="Century Gothic"/>
              </a:rPr>
              <a:t>SCUOLA DELL'INFANZIA</a:t>
            </a:r>
            <a:r>
              <a:rPr lang="it-IT" sz="1800" b="0" i="0" u="none" strike="noStrike" kern="1200" cap="none" spc="0" baseline="0" dirty="0">
                <a:solidFill>
                  <a:srgbClr val="FFFFFF"/>
                </a:solidFill>
                <a:uFillTx/>
                <a:latin typeface="Century Gothic"/>
              </a:rPr>
              <a:t> (nota anche </a:t>
            </a:r>
            <a:r>
              <a:rPr lang="it-IT" sz="1800" b="0" i="0" u="none" strike="noStrike" kern="1200" cap="none" spc="0" baseline="0" dirty="0" smtClean="0">
                <a:solidFill>
                  <a:srgbClr val="FFFFFF"/>
                </a:solidFill>
                <a:uFillTx/>
                <a:latin typeface="Century Gothic"/>
              </a:rPr>
              <a:t>come </a:t>
            </a:r>
            <a:r>
              <a:rPr lang="it-IT" sz="1800" b="0" i="0" u="none" strike="noStrike" kern="1200" cap="none" spc="0" baseline="0" dirty="0">
                <a:solidFill>
                  <a:srgbClr val="FFFFFF"/>
                </a:solidFill>
                <a:uFillTx/>
                <a:latin typeface="Century Gothic"/>
              </a:rPr>
              <a:t>«Scuola Materna») </a:t>
            </a:r>
            <a:r>
              <a:rPr lang="it-IT" sz="1800" b="0" i="0" u="none" strike="noStrike" kern="1200" cap="none" spc="0" baseline="0" dirty="0" smtClean="0">
                <a:solidFill>
                  <a:srgbClr val="FFFFFF"/>
                </a:solidFill>
                <a:uFillTx/>
                <a:latin typeface="Century Gothic"/>
              </a:rPr>
              <a:t>consiste, </a:t>
            </a:r>
            <a:r>
              <a:rPr lang="it-IT" sz="1800" b="0" i="0" u="none" strike="noStrike" kern="1200" cap="none" spc="0" baseline="0" dirty="0">
                <a:solidFill>
                  <a:srgbClr val="FFFFFF"/>
                </a:solidFill>
                <a:uFillTx/>
                <a:latin typeface="Century Gothic"/>
              </a:rPr>
              <a:t>in </a:t>
            </a:r>
            <a:r>
              <a:rPr lang="it-IT" sz="1800" b="0" i="0" u="none" strike="noStrike" kern="1200" cap="none" spc="0" baseline="0" dirty="0" smtClean="0">
                <a:solidFill>
                  <a:srgbClr val="FFFFFF"/>
                </a:solidFill>
                <a:uFillTx/>
                <a:latin typeface="Century Gothic"/>
              </a:rPr>
              <a:t>Italia, </a:t>
            </a:r>
            <a:r>
              <a:rPr lang="it-IT" sz="1800" b="0" i="0" u="none" strike="noStrike" kern="1200" cap="none" spc="0" baseline="0" dirty="0">
                <a:solidFill>
                  <a:srgbClr val="FFFFFF"/>
                </a:solidFill>
                <a:uFillTx/>
                <a:latin typeface="Century Gothic"/>
              </a:rPr>
              <a:t>nel percorso </a:t>
            </a:r>
            <a:r>
              <a:rPr lang="it-IT" sz="1800" b="0" i="0" u="none" strike="noStrike" kern="1200" cap="none" spc="0" baseline="0" dirty="0" err="1">
                <a:solidFill>
                  <a:srgbClr val="FFFFFF"/>
                </a:solidFill>
                <a:uFillTx/>
                <a:latin typeface="Century Gothic"/>
              </a:rPr>
              <a:t>pre</a:t>
            </a:r>
            <a:r>
              <a:rPr lang="it-IT" sz="1800" b="0" i="0" u="none" strike="noStrike" kern="1200" cap="none" spc="0" baseline="0" dirty="0">
                <a:solidFill>
                  <a:srgbClr val="FFFFFF"/>
                </a:solidFill>
                <a:uFillTx/>
                <a:latin typeface="Century Gothic"/>
              </a:rPr>
              <a:t>-scolastico rivolto ai bambini dai tre ai sei anni d'età. </a:t>
            </a:r>
            <a:endParaRPr lang="it-IT" sz="1800" b="0" i="0" u="none" strike="noStrike" kern="1200" cap="none" spc="0" baseline="0" dirty="0" smtClean="0">
              <a:solidFill>
                <a:srgbClr val="FFFFFF"/>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smtClean="0">
                <a:solidFill>
                  <a:srgbClr val="FFFFFF"/>
                </a:solidFill>
                <a:uFillTx/>
                <a:latin typeface="Century Gothic"/>
              </a:rPr>
              <a:t>Dagli </a:t>
            </a:r>
            <a:r>
              <a:rPr lang="it-IT" sz="1800" b="0" i="0" u="none" strike="noStrike" kern="1200" cap="none" spc="0" baseline="0" dirty="0">
                <a:solidFill>
                  <a:srgbClr val="FFFFFF"/>
                </a:solidFill>
                <a:uFillTx/>
                <a:latin typeface="Century Gothic"/>
              </a:rPr>
              <a:t>Orientamenti del 1991, è stata inserita a pieno titolo nel Sistema educativo.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dirty="0">
              <a:solidFill>
                <a:srgbClr val="FFFFFF"/>
              </a:solidFill>
              <a:uFillTx/>
              <a:latin typeface="Century Gothic"/>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dirty="0">
                <a:solidFill>
                  <a:srgbClr val="FFFFFF"/>
                </a:solidFill>
                <a:uFillTx/>
                <a:latin typeface="Arial" pitchFamily="34"/>
              </a:rPr>
              <a:t>Essa: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1" i="0" u="none" strike="noStrike" kern="1200" cap="none" spc="0" baseline="0" dirty="0">
              <a:solidFill>
                <a:srgbClr val="FFFFFF"/>
              </a:solidFill>
              <a:uFillTx/>
              <a:latin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dirty="0">
                <a:solidFill>
                  <a:srgbClr val="FFFFFF"/>
                </a:solidFill>
                <a:uFillTx/>
                <a:latin typeface="Arial" pitchFamily="34"/>
              </a:rPr>
              <a:t>- concorre all'educazione armonica e integrale del bambino</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promuove le potenzialità di relazione e autonomia</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sviluppa la creatività e l'apprendimento</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valorizza il gioco, in tutte le sue espressioni, come esperienza di apprendimento</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a:r>
            <a:br>
              <a:rPr lang="it-IT" sz="1800" b="1" i="0" u="none" strike="noStrike" kern="1200" cap="none" spc="0" baseline="0" dirty="0">
                <a:solidFill>
                  <a:srgbClr val="FFFFFF"/>
                </a:solidFill>
                <a:uFillTx/>
                <a:latin typeface="Arial" pitchFamily="34"/>
              </a:rPr>
            </a:br>
            <a:r>
              <a:rPr lang="it-IT" sz="1800" b="1" i="0" u="none" strike="noStrike" kern="1200" cap="none" spc="0" baseline="0" dirty="0">
                <a:solidFill>
                  <a:srgbClr val="FFFFFF"/>
                </a:solidFill>
                <a:uFillTx/>
                <a:latin typeface="Arial" pitchFamily="34"/>
              </a:rPr>
              <a:t>- realizza la continuità educativa relazionandosi fattivamente con la scuola primaria</a:t>
            </a:r>
            <a:endParaRPr lang="it-IT" sz="1800" b="0" i="0" u="none" strike="noStrike" kern="1200" cap="none" spc="0" baseline="0" dirty="0">
              <a:solidFill>
                <a:srgbClr val="FFFFFF"/>
              </a:solidFill>
              <a:uFillTx/>
              <a:latin typeface="Century Gothic"/>
            </a:endParaRPr>
          </a:p>
        </p:txBody>
      </p:sp>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rot="20858975">
            <a:off x="9265058" y="4539868"/>
            <a:ext cx="1984101" cy="2083753"/>
          </a:xfrm>
          <a:prstGeom prst="rect">
            <a:avLst/>
          </a:prstGeom>
          <a:noFill/>
          <a:ln cap="flat">
            <a:noFill/>
          </a:ln>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2182">
            <a:off x="8522467" y="1872085"/>
            <a:ext cx="3184984" cy="23887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561971"/>
            <a:ext cx="12191996" cy="5410203"/>
          </a:xfrm>
        </p:spPr>
        <p:txBody>
          <a:bodyPr lIns="0" tIns="0" rIns="0" bIns="0" anchorCtr="1">
            <a:normAutofit fontScale="90000"/>
          </a:bodyPr>
          <a:lstStyle/>
          <a:p>
            <a:pPr lvl="0" algn="ctr"/>
            <a:r>
              <a:rPr lang="it-IT" sz="3500" b="1" dirty="0" smtClean="0">
                <a:solidFill>
                  <a:srgbClr val="FF3333"/>
                </a:solidFill>
                <a:latin typeface="Engravers MT" pitchFamily="18"/>
              </a:rPr>
              <a:t>LE SUE FINALITA’:</a:t>
            </a:r>
            <a:r>
              <a:rPr lang="it-IT" sz="3500" b="1" dirty="0">
                <a:solidFill>
                  <a:srgbClr val="FF3333"/>
                </a:solidFill>
                <a:latin typeface="Engravers MT" pitchFamily="18"/>
              </a:rPr>
              <a:t/>
            </a:r>
            <a:br>
              <a:rPr lang="it-IT" sz="3500" b="1" dirty="0">
                <a:solidFill>
                  <a:srgbClr val="FF3333"/>
                </a:solidFill>
                <a:latin typeface="Engravers MT" pitchFamily="18"/>
              </a:rPr>
            </a:br>
            <a:r>
              <a:rPr lang="it-IT" sz="3500" b="1" dirty="0">
                <a:solidFill>
                  <a:srgbClr val="FF3333"/>
                </a:solidFill>
                <a:latin typeface="Engravers MT" pitchFamily="18"/>
              </a:rPr>
              <a:t/>
            </a:r>
            <a:br>
              <a:rPr lang="it-IT" sz="3500" b="1" dirty="0">
                <a:solidFill>
                  <a:srgbClr val="FF3333"/>
                </a:solidFill>
                <a:latin typeface="Engravers MT" pitchFamily="18"/>
              </a:rPr>
            </a:br>
            <a:r>
              <a:rPr lang="it-IT" sz="2100" b="1" u="sng" dirty="0" smtClean="0">
                <a:solidFill>
                  <a:schemeClr val="accent5">
                    <a:lumMod val="75000"/>
                  </a:schemeClr>
                </a:solidFill>
                <a:latin typeface="Arial" pitchFamily="34"/>
              </a:rPr>
              <a:t>SVILUPPO DELL’IDENTITA’</a:t>
            </a:r>
            <a:br>
              <a:rPr lang="it-IT" sz="2100" b="1" u="sng"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vivere serenamente tutte le dimensioni del proprio io, stare bene, sentirsi sicuri in un ambiente sociale allargato, imparare a conoscersi e ad essere riconosciuti come persona unica e irripetibile</a:t>
            </a:r>
            <a:r>
              <a:rPr lang="it-IT" sz="2100" b="1" dirty="0" smtClean="0">
                <a:solidFill>
                  <a:schemeClr val="accent5">
                    <a:lumMod val="75000"/>
                  </a:schemeClr>
                </a:solidFill>
                <a:latin typeface="Arial" pitchFamily="34"/>
              </a:rPr>
              <a:t>)</a:t>
            </a:r>
            <a:br>
              <a:rPr lang="it-IT" sz="2100" b="1"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
            </a:r>
            <a:br>
              <a:rPr lang="it-IT" sz="2100" b="1" dirty="0" smtClean="0">
                <a:solidFill>
                  <a:schemeClr val="accent5">
                    <a:lumMod val="75000"/>
                  </a:schemeClr>
                </a:solidFill>
                <a:latin typeface="Arial" pitchFamily="34"/>
              </a:rPr>
            </a:br>
            <a:r>
              <a:rPr lang="it-IT" sz="2100" b="1" u="sng" dirty="0" smtClean="0">
                <a:solidFill>
                  <a:schemeClr val="accent5">
                    <a:lumMod val="75000"/>
                  </a:schemeClr>
                </a:solidFill>
                <a:latin typeface="Arial" pitchFamily="34"/>
              </a:rPr>
              <a:t>SVILUPPO DELL’AUTONOMIA</a:t>
            </a:r>
            <a:r>
              <a:rPr lang="it-IT" sz="2100" b="1" dirty="0" smtClean="0">
                <a:solidFill>
                  <a:schemeClr val="accent5">
                    <a:lumMod val="75000"/>
                  </a:schemeClr>
                </a:solidFill>
                <a:latin typeface="Arial" pitchFamily="34"/>
              </a:rPr>
              <a:t/>
            </a:r>
            <a:br>
              <a:rPr lang="it-IT" sz="2100" b="1"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avere fiducia in se’ stessi e fidarsi degli altri, esprimere sentimenti ed emozioni, provare soddisfazione nel fare da sé e saper chiedere aiuto, imparare ad assumere comportamenti e atteggiamenti sempre più consapevoli</a:t>
            </a:r>
            <a:r>
              <a:rPr lang="it-IT" sz="2100" b="1" dirty="0" smtClean="0">
                <a:solidFill>
                  <a:schemeClr val="accent5">
                    <a:lumMod val="75000"/>
                  </a:schemeClr>
                </a:solidFill>
                <a:latin typeface="Arial" pitchFamily="34"/>
              </a:rPr>
              <a:t>)</a:t>
            </a:r>
            <a:br>
              <a:rPr lang="it-IT" sz="2100" b="1"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
            </a:r>
            <a:br>
              <a:rPr lang="it-IT" sz="2100" b="1" dirty="0" smtClean="0">
                <a:solidFill>
                  <a:schemeClr val="accent5">
                    <a:lumMod val="75000"/>
                  </a:schemeClr>
                </a:solidFill>
                <a:latin typeface="Arial" pitchFamily="34"/>
              </a:rPr>
            </a:br>
            <a:r>
              <a:rPr lang="it-IT" sz="2100" b="1" u="sng" dirty="0" smtClean="0">
                <a:solidFill>
                  <a:schemeClr val="accent5">
                    <a:lumMod val="75000"/>
                  </a:schemeClr>
                </a:solidFill>
                <a:latin typeface="Arial" pitchFamily="34"/>
              </a:rPr>
              <a:t>SVILUPPO DELLE COMPETENZE</a:t>
            </a:r>
            <a:br>
              <a:rPr lang="it-IT" sz="2100" b="1" u="sng" dirty="0" smtClean="0">
                <a:solidFill>
                  <a:schemeClr val="accent5">
                    <a:lumMod val="75000"/>
                  </a:schemeClr>
                </a:solidFill>
                <a:latin typeface="Arial" pitchFamily="34"/>
              </a:rPr>
            </a:br>
            <a:r>
              <a:rPr lang="it-IT" sz="2000" b="1" cap="none"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giocare, muoversi, manipolare, curiosare, domandare, imparare  a riflettere, ascoltare, comprendere narrazioni e discorsi, raccontare, essere in grado di descrivere, rappresentare e immaginare</a:t>
            </a:r>
            <a:r>
              <a:rPr lang="it-IT" sz="1600" b="1" cap="none" dirty="0" smtClean="0">
                <a:solidFill>
                  <a:schemeClr val="accent5">
                    <a:lumMod val="75000"/>
                  </a:schemeClr>
                </a:solidFill>
                <a:latin typeface="Arial" pitchFamily="34"/>
              </a:rPr>
              <a:t>)</a:t>
            </a:r>
            <a:r>
              <a:rPr lang="it-IT" sz="1600" b="1" u="sng" cap="none" dirty="0" smtClean="0">
                <a:solidFill>
                  <a:schemeClr val="accent5">
                    <a:lumMod val="75000"/>
                  </a:schemeClr>
                </a:solidFill>
                <a:latin typeface="Arial" pitchFamily="34"/>
              </a:rPr>
              <a:t/>
            </a:r>
            <a:br>
              <a:rPr lang="it-IT" sz="1600" b="1" u="sng" cap="none" dirty="0" smtClean="0">
                <a:solidFill>
                  <a:schemeClr val="accent5">
                    <a:lumMod val="75000"/>
                  </a:schemeClr>
                </a:solidFill>
                <a:latin typeface="Arial" pitchFamily="34"/>
              </a:rPr>
            </a:br>
            <a:r>
              <a:rPr lang="it-IT" sz="2100" b="1" u="sng" cap="none" dirty="0" smtClean="0">
                <a:solidFill>
                  <a:schemeClr val="accent5">
                    <a:lumMod val="75000"/>
                  </a:schemeClr>
                </a:solidFill>
                <a:latin typeface="Arial" pitchFamily="34"/>
              </a:rPr>
              <a:t> </a:t>
            </a:r>
            <a:r>
              <a:rPr lang="it-IT" sz="2100" b="1" u="sng" dirty="0" smtClean="0">
                <a:solidFill>
                  <a:schemeClr val="accent5">
                    <a:lumMod val="75000"/>
                  </a:schemeClr>
                </a:solidFill>
                <a:latin typeface="Arial" pitchFamily="34"/>
              </a:rPr>
              <a:t/>
            </a:r>
            <a:br>
              <a:rPr lang="it-IT" sz="2100" b="1" u="sng" dirty="0" smtClean="0">
                <a:solidFill>
                  <a:schemeClr val="accent5">
                    <a:lumMod val="75000"/>
                  </a:schemeClr>
                </a:solidFill>
                <a:latin typeface="Arial" pitchFamily="34"/>
              </a:rPr>
            </a:br>
            <a:r>
              <a:rPr lang="it-IT" sz="2100" b="1" u="sng" dirty="0" smtClean="0">
                <a:solidFill>
                  <a:schemeClr val="accent5">
                    <a:lumMod val="75000"/>
                  </a:schemeClr>
                </a:solidFill>
                <a:latin typeface="Arial" pitchFamily="34"/>
              </a:rPr>
              <a:t>SVILUPPO DEL SENSO DI CITTADINANZA</a:t>
            </a:r>
            <a:br>
              <a:rPr lang="it-IT" sz="2100" b="1" u="sng" dirty="0" smtClean="0">
                <a:solidFill>
                  <a:schemeClr val="accent5">
                    <a:lumMod val="75000"/>
                  </a:schemeClr>
                </a:solidFill>
                <a:latin typeface="Arial" pitchFamily="34"/>
              </a:rPr>
            </a:br>
            <a:r>
              <a:rPr lang="it-IT" sz="2100" b="1" dirty="0" smtClean="0">
                <a:solidFill>
                  <a:schemeClr val="accent5">
                    <a:lumMod val="75000"/>
                  </a:schemeClr>
                </a:solidFill>
                <a:latin typeface="Arial" pitchFamily="34"/>
              </a:rPr>
              <a:t>(</a:t>
            </a:r>
            <a:r>
              <a:rPr lang="it-IT" sz="1600" cap="none" dirty="0">
                <a:solidFill>
                  <a:schemeClr val="accent5">
                    <a:lumMod val="75000"/>
                  </a:schemeClr>
                </a:solidFill>
                <a:latin typeface="Arial" pitchFamily="34"/>
              </a:rPr>
              <a:t>S</a:t>
            </a:r>
            <a:r>
              <a:rPr lang="it-IT" sz="1600" cap="none" dirty="0" smtClean="0">
                <a:solidFill>
                  <a:schemeClr val="accent5">
                    <a:lumMod val="75000"/>
                  </a:schemeClr>
                </a:solidFill>
                <a:latin typeface="Arial" pitchFamily="34"/>
              </a:rPr>
              <a:t>ignifica scoprire gli altri, i loro bisogni e la necessità di gestire i contrasti attraverso regole condivise che si definiscono attraverso le relazioni, il dialogo, l’espressione del proprio pensiero, l’attenzione del punto di vista dell’altro</a:t>
            </a:r>
            <a:r>
              <a:rPr lang="it-IT" sz="2100" b="1" dirty="0" smtClean="0">
                <a:solidFill>
                  <a:schemeClr val="accent5">
                    <a:lumMod val="75000"/>
                  </a:schemeClr>
                </a:solidFill>
                <a:latin typeface="Arial" pitchFamily="34"/>
              </a:rPr>
              <a:t>)</a:t>
            </a:r>
            <a:r>
              <a:rPr lang="it-IT" sz="2100" b="1" u="sng" dirty="0">
                <a:solidFill>
                  <a:schemeClr val="accent5">
                    <a:lumMod val="75000"/>
                  </a:schemeClr>
                </a:solidFill>
                <a:latin typeface="Arial Rounded MT Bold" pitchFamily="34"/>
              </a:rPr>
              <a:t/>
            </a:r>
            <a:br>
              <a:rPr lang="it-IT" sz="2100" b="1" u="sng" dirty="0">
                <a:solidFill>
                  <a:schemeClr val="accent5">
                    <a:lumMod val="75000"/>
                  </a:schemeClr>
                </a:solidFill>
                <a:latin typeface="Arial Rounded MT Bold" pitchFamily="34"/>
              </a:rPr>
            </a:br>
            <a:r>
              <a:rPr lang="it-IT" sz="2100" b="1" u="sng" dirty="0">
                <a:solidFill>
                  <a:schemeClr val="accent5">
                    <a:lumMod val="75000"/>
                  </a:schemeClr>
                </a:solidFill>
                <a:latin typeface="Arial Rounded MT Bold" pitchFamily="34"/>
              </a:rPr>
              <a:t/>
            </a:r>
            <a:br>
              <a:rPr lang="it-IT" sz="2100" b="1" u="sng" dirty="0">
                <a:solidFill>
                  <a:schemeClr val="accent5">
                    <a:lumMod val="75000"/>
                  </a:schemeClr>
                </a:solidFill>
                <a:latin typeface="Arial Rounded MT Bold" pitchFamily="34"/>
              </a:rPr>
            </a:br>
            <a:endParaRPr lang="it-IT" sz="2100" b="1" u="sng" dirty="0">
              <a:solidFill>
                <a:schemeClr val="accent5">
                  <a:lumMod val="75000"/>
                </a:schemeClr>
              </a:solidFill>
              <a:latin typeface="Arial Rounded MT Bold"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ECCO I NOSTRI SPAZI…..">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365129"/>
            <a:ext cx="6699251" cy="1397002"/>
          </a:xfrm>
        </p:spPr>
        <p:txBody>
          <a:bodyPr/>
          <a:lstStyle/>
          <a:p>
            <a:pPr lvl="0"/>
            <a:r>
              <a:rPr lang="it-IT" sz="1600" b="1" dirty="0"/>
              <a:t>Entrambe le scuole sono dotate di sei aule capienti con servizi igienici </a:t>
            </a:r>
            <a:r>
              <a:rPr lang="it-IT" sz="1600" b="1" dirty="0" smtClean="0"/>
              <a:t>annessi, di </a:t>
            </a:r>
            <a:r>
              <a:rPr lang="it-IT" sz="1600" b="1" dirty="0"/>
              <a:t>un ampio </a:t>
            </a:r>
            <a:r>
              <a:rPr lang="it-IT" sz="1600" b="1" dirty="0" smtClean="0"/>
              <a:t>salone </a:t>
            </a:r>
            <a:r>
              <a:rPr lang="it-IT" sz="1600" b="1" dirty="0"/>
              <a:t>e di un aula adibita a biblioteca </a:t>
            </a:r>
            <a:r>
              <a:rPr lang="it-IT" sz="1600" b="1" dirty="0" smtClean="0"/>
              <a:t>con </a:t>
            </a:r>
            <a:r>
              <a:rPr lang="it-IT" sz="1600" b="1" dirty="0"/>
              <a:t>presenza di LIM utilizzata per le attività multimediali.</a:t>
            </a:r>
          </a:p>
        </p:txBody>
      </p:sp>
      <p:pic>
        <p:nvPicPr>
          <p:cNvPr id="3" name="Immagine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80884" y="1711189"/>
            <a:ext cx="3249009" cy="2102790"/>
          </a:xfrm>
          <a:prstGeom prst="rect">
            <a:avLst/>
          </a:prstGeom>
          <a:noFill/>
          <a:ln cap="flat">
            <a:noFill/>
          </a:ln>
        </p:spPr>
      </p:pic>
      <p:pic>
        <p:nvPicPr>
          <p:cNvPr id="5" name="Immagine 5">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7723744" y="485985"/>
            <a:ext cx="3169813" cy="2552282"/>
          </a:xfrm>
          <a:prstGeom prst="rect">
            <a:avLst/>
          </a:prstGeom>
          <a:noFill/>
          <a:ln cap="flat">
            <a:noFill/>
          </a:ln>
        </p:spPr>
      </p:pic>
      <p:pic>
        <p:nvPicPr>
          <p:cNvPr id="6" name="Immagine 6">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279453" y="3641040"/>
            <a:ext cx="4076276" cy="2883240"/>
          </a:xfrm>
          <a:prstGeom prst="rect">
            <a:avLst/>
          </a:prstGeom>
          <a:noFill/>
          <a:ln cap="flat">
            <a:noFill/>
          </a:ln>
        </p:spPr>
      </p:pic>
      <p:sp>
        <p:nvSpPr>
          <p:cNvPr id="7" name="CasellaDiTesto 7"/>
          <p:cNvSpPr/>
          <p:nvPr/>
        </p:nvSpPr>
        <p:spPr>
          <a:xfrm>
            <a:off x="7886882" y="558716"/>
            <a:ext cx="2704676" cy="37268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0" cap="none" spc="0" baseline="0">
                <a:solidFill>
                  <a:srgbClr val="FFFFFF"/>
                </a:solidFill>
                <a:uFillTx/>
                <a:latin typeface="Calibri" pitchFamily="18"/>
                <a:ea typeface="Microsoft YaHei" pitchFamily="2"/>
                <a:cs typeface="Lucida Sans" pitchFamily="2"/>
              </a:rPr>
              <a:t>IL SALONE</a:t>
            </a:r>
            <a:endParaRPr lang="it-IT" sz="1800" b="0" i="0" u="none" strike="noStrike" kern="1200" cap="none" spc="0" baseline="0">
              <a:solidFill>
                <a:srgbClr val="FFFFFF"/>
              </a:solidFill>
              <a:effectLst>
                <a:outerShdw dist="17962" dir="2700000">
                  <a:srgbClr val="000000"/>
                </a:outerShdw>
              </a:effectLst>
              <a:uFillTx/>
              <a:latin typeface="Calibri" pitchFamily="18"/>
              <a:ea typeface="Microsoft YaHei" pitchFamily="2"/>
              <a:cs typeface="Lucida Sans" pitchFamily="2"/>
            </a:endParaRPr>
          </a:p>
        </p:txBody>
      </p:sp>
      <p:sp>
        <p:nvSpPr>
          <p:cNvPr id="8" name="CasellaDiTesto 8"/>
          <p:cNvSpPr/>
          <p:nvPr/>
        </p:nvSpPr>
        <p:spPr>
          <a:xfrm>
            <a:off x="653402" y="3335402"/>
            <a:ext cx="2127598" cy="36468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FFFF"/>
                </a:solidFill>
                <a:uFillTx/>
                <a:latin typeface="Calibri" pitchFamily="18"/>
                <a:ea typeface="Microsoft YaHei" pitchFamily="2"/>
                <a:cs typeface="Lucida Sans" pitchFamily="2"/>
              </a:rPr>
              <a:t>IL </a:t>
            </a:r>
            <a:r>
              <a:rPr lang="it-IT" sz="1800" b="0" i="0" u="none" strike="noStrike" kern="1200" cap="none" spc="0" baseline="0">
                <a:solidFill>
                  <a:srgbClr val="FFFFFF"/>
                </a:solidFill>
                <a:effectLst>
                  <a:outerShdw dist="17962" dir="2700000">
                    <a:srgbClr val="000000"/>
                  </a:outerShdw>
                </a:effectLst>
                <a:uFillTx/>
                <a:latin typeface="Calibri" pitchFamily="18"/>
                <a:ea typeface="Microsoft YaHei" pitchFamily="2"/>
                <a:cs typeface="Lucida Sans" pitchFamily="2"/>
              </a:rPr>
              <a:t>GIARDINO</a:t>
            </a:r>
          </a:p>
        </p:txBody>
      </p:sp>
      <p:sp>
        <p:nvSpPr>
          <p:cNvPr id="10" name="CasellaDiTesto 10"/>
          <p:cNvSpPr/>
          <p:nvPr/>
        </p:nvSpPr>
        <p:spPr>
          <a:xfrm>
            <a:off x="4537167" y="6159599"/>
            <a:ext cx="1593667" cy="37268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dirty="0">
                <a:solidFill>
                  <a:srgbClr val="FFFFFF"/>
                </a:solidFill>
                <a:uFillTx/>
                <a:latin typeface="Calibri" pitchFamily="18"/>
                <a:ea typeface="Microsoft YaHei" pitchFamily="2"/>
                <a:cs typeface="Lucida Sans" pitchFamily="2"/>
              </a:rPr>
              <a:t>LA </a:t>
            </a:r>
            <a:r>
              <a:rPr lang="it-IT" sz="1800" b="0" i="0" u="none" strike="noStrike" kern="1200" cap="none" spc="0" baseline="0" dirty="0">
                <a:solidFill>
                  <a:srgbClr val="FFFFFF"/>
                </a:solidFill>
                <a:effectLst>
                  <a:outerShdw dist="17962" dir="2700000">
                    <a:srgbClr val="000000"/>
                  </a:outerShdw>
                </a:effectLst>
                <a:uFillTx/>
                <a:latin typeface="Calibri" pitchFamily="18"/>
                <a:ea typeface="Microsoft YaHei" pitchFamily="2"/>
                <a:cs typeface="Lucida Sans" pitchFamily="2"/>
              </a:rPr>
              <a:t>BIBLIOTECA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LE NOSTRE CLASSI….">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365129"/>
            <a:ext cx="6207120" cy="1325559"/>
          </a:xfrm>
        </p:spPr>
        <p:txBody>
          <a:bodyPr/>
          <a:lstStyle/>
          <a:p>
            <a:pPr lvl="0"/>
            <a:r>
              <a:rPr lang="it-IT" sz="1600" b="1" dirty="0"/>
              <a:t>Le nostre aule accolgono bambini di tre fasce di età. Oltre ai tavoli dove si svolgono le attività ludiche pratiche, e manipolative, i bambini hanno la possibilità di giocare in spazi adibiti a «casetta», </a:t>
            </a:r>
            <a:r>
              <a:rPr lang="it-IT" sz="1600" b="1" dirty="0" smtClean="0"/>
              <a:t>cucina, angoli predisposti per giochi strutturati.</a:t>
            </a:r>
            <a:endParaRPr lang="it-IT" sz="1600" b="1" dirty="0"/>
          </a:p>
        </p:txBody>
      </p:sp>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41287" y="1997199"/>
            <a:ext cx="3799490" cy="3499510"/>
          </a:xfrm>
          <a:prstGeom prst="rect">
            <a:avLst/>
          </a:prstGeom>
          <a:noFill/>
          <a:ln cap="flat">
            <a:noFill/>
          </a:ln>
        </p:spPr>
      </p:pic>
      <p:pic>
        <p:nvPicPr>
          <p:cNvPr id="4" name="Immagine 3">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rot="332396">
            <a:off x="7222237" y="404657"/>
            <a:ext cx="3791147" cy="2843287"/>
          </a:xfrm>
          <a:prstGeom prst="rect">
            <a:avLst/>
          </a:prstGeom>
          <a:noFill/>
          <a:ln cap="flat">
            <a:noFill/>
          </a:ln>
        </p:spPr>
      </p:pic>
      <p:pic>
        <p:nvPicPr>
          <p:cNvPr id="5" name="Immagine 4">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4729725" y="3272211"/>
            <a:ext cx="3334412" cy="346478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name="Slide54">
    <p:spTree>
      <p:nvGrpSpPr>
        <p:cNvPr id="1" name=""/>
        <p:cNvGrpSpPr/>
        <p:nvPr/>
      </p:nvGrpSpPr>
      <p:grpSpPr>
        <a:xfrm>
          <a:off x="0" y="0"/>
          <a:ext cx="0" cy="0"/>
          <a:chOff x="0" y="0"/>
          <a:chExt cx="0" cy="0"/>
        </a:xfrm>
      </p:grpSpPr>
      <p:sp>
        <p:nvSpPr>
          <p:cNvPr id="2" name="CasellaDiTesto 2"/>
          <p:cNvSpPr txBox="1"/>
          <p:nvPr/>
        </p:nvSpPr>
        <p:spPr>
          <a:xfrm>
            <a:off x="315916" y="546097"/>
            <a:ext cx="11560173" cy="1139827"/>
          </a:xfrm>
          <a:prstGeom prst="rect">
            <a:avLst/>
          </a:prstGeom>
          <a:noFill/>
          <a:ln cap="flat">
            <a:noFill/>
          </a:ln>
        </p:spPr>
        <p:txBody>
          <a:bodyPr vert="horz" wrap="square" lIns="91440" tIns="45720" rIns="91440" bIns="45720" anchor="ctr" anchorCtr="0"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1" i="0" u="none" strike="noStrike" kern="1200" cap="none" spc="0" baseline="0">
                <a:solidFill>
                  <a:srgbClr val="002060"/>
                </a:solidFill>
                <a:uFillTx/>
                <a:latin typeface="Arial Black" pitchFamily="34"/>
              </a:rPr>
              <a:t>I CINQUE PLESSI DELL’ISTITUTO DA VINCI</a:t>
            </a:r>
            <a:endParaRPr lang="it-IT" sz="2800" b="0" i="0" u="none" strike="noStrike" kern="1200" cap="none" spc="0" baseline="0">
              <a:solidFill>
                <a:srgbClr val="002060"/>
              </a:solidFill>
              <a:uFillTx/>
              <a:latin typeface="Arial Black" pitchFamily="34"/>
            </a:endParaRP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4000" b="0" i="0" u="none" strike="noStrike" kern="1200" cap="none" spc="0" baseline="0">
              <a:solidFill>
                <a:srgbClr val="FF0000"/>
              </a:solidFill>
              <a:uFillTx/>
              <a:latin typeface="Calibri Light"/>
            </a:endParaRPr>
          </a:p>
        </p:txBody>
      </p:sp>
      <p:sp>
        <p:nvSpPr>
          <p:cNvPr id="3" name="CasellaDiTesto 3"/>
          <p:cNvSpPr txBox="1"/>
          <p:nvPr/>
        </p:nvSpPr>
        <p:spPr>
          <a:xfrm>
            <a:off x="273048" y="1358898"/>
            <a:ext cx="5683252"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FF0000"/>
                </a:solidFill>
                <a:uFillTx/>
                <a:latin typeface="Calibri"/>
              </a:rPr>
              <a:t>Scuola dell’infanzia Acacie</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Delle Acacie, 16</a:t>
            </a:r>
          </a:p>
        </p:txBody>
      </p:sp>
      <p:sp>
        <p:nvSpPr>
          <p:cNvPr id="4" name="CasellaDiTesto 6"/>
          <p:cNvSpPr txBox="1"/>
          <p:nvPr/>
        </p:nvSpPr>
        <p:spPr>
          <a:xfrm>
            <a:off x="6384926" y="1316041"/>
            <a:ext cx="5460997"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FF0000"/>
                </a:solidFill>
                <a:uFillTx/>
                <a:latin typeface="Calibri"/>
              </a:rPr>
              <a:t>Scuola dell’infanzia Saragat</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Libertà,13 </a:t>
            </a:r>
          </a:p>
        </p:txBody>
      </p:sp>
      <p:sp>
        <p:nvSpPr>
          <p:cNvPr id="5" name="CasellaDiTesto 7"/>
          <p:cNvSpPr txBox="1"/>
          <p:nvPr/>
        </p:nvSpPr>
        <p:spPr>
          <a:xfrm>
            <a:off x="287341" y="2924178"/>
            <a:ext cx="5586407"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843C0C"/>
                </a:solidFill>
                <a:uFillTx/>
                <a:latin typeface="Calibri"/>
              </a:rPr>
              <a:t>Scuola Primaria Matteotti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Libertà, 19</a:t>
            </a:r>
          </a:p>
        </p:txBody>
      </p:sp>
      <p:sp>
        <p:nvSpPr>
          <p:cNvPr id="6" name="CasellaDiTesto 8"/>
          <p:cNvSpPr txBox="1"/>
          <p:nvPr/>
        </p:nvSpPr>
        <p:spPr>
          <a:xfrm>
            <a:off x="6384926" y="3028949"/>
            <a:ext cx="5460997" cy="708029"/>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a:solidFill>
                  <a:srgbClr val="843C0C"/>
                </a:solidFill>
                <a:uFillTx/>
                <a:latin typeface="Calibri"/>
              </a:rPr>
              <a:t>Scuola Primaria Monaca</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a:solidFill>
                  <a:srgbClr val="000000"/>
                </a:solidFill>
                <a:uFillTx/>
                <a:latin typeface="Calibri"/>
              </a:rPr>
              <a:t>     Via Vespucci, 11 </a:t>
            </a:r>
          </a:p>
        </p:txBody>
      </p:sp>
      <p:sp>
        <p:nvSpPr>
          <p:cNvPr id="7" name="CasellaDiTesto 9"/>
          <p:cNvSpPr txBox="1"/>
          <p:nvPr/>
        </p:nvSpPr>
        <p:spPr>
          <a:xfrm>
            <a:off x="268284" y="4460872"/>
            <a:ext cx="5586407" cy="1015998"/>
          </a:xfrm>
          <a:prstGeom prst="rect">
            <a:avLst/>
          </a:prstGeom>
          <a:noFill/>
          <a:ln cap="flat">
            <a:noFill/>
          </a:ln>
        </p:spPr>
        <p:txBody>
          <a:bodyPr vert="horz" wrap="square" lIns="91440" tIns="45720" rIns="91440" bIns="45720" anchor="t" anchorCtr="0" compatLnSpc="1">
            <a:spAutoFit/>
          </a:bodyPr>
          <a:lstStyle/>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dirty="0">
                <a:solidFill>
                  <a:srgbClr val="D0CECE"/>
                </a:solidFill>
                <a:uFillTx/>
                <a:latin typeface="Calibri"/>
              </a:rPr>
              <a:t>Scuola secondaria ad indirizzo musicale </a:t>
            </a:r>
          </a:p>
          <a:p>
            <a:pPr marL="342900" marR="0" lvl="0" indent="-342900" algn="l" defTabSz="457200" rtl="0" fontAlgn="auto" hangingPunct="1">
              <a:lnSpc>
                <a:spcPct val="100000"/>
              </a:lnSpc>
              <a:spcBef>
                <a:spcPts val="0"/>
              </a:spcBef>
              <a:spcAft>
                <a:spcPts val="0"/>
              </a:spcAft>
              <a:buSzPct val="100000"/>
              <a:buFont typeface="Wingdings" pitchFamily="2"/>
              <a:buChar char="§"/>
              <a:tabLst/>
              <a:defRPr sz="1800" b="0" i="0" u="none" strike="noStrike" kern="0" cap="none" spc="0" baseline="0">
                <a:solidFill>
                  <a:srgbClr val="000000"/>
                </a:solidFill>
                <a:uFillTx/>
              </a:defRPr>
            </a:pPr>
            <a:r>
              <a:rPr lang="it-IT" sz="2000" b="0" i="0" u="none" strike="noStrike" kern="1200" cap="none" spc="0" baseline="0" dirty="0">
                <a:solidFill>
                  <a:srgbClr val="D0CECE"/>
                </a:solidFill>
                <a:uFillTx/>
                <a:latin typeface="Calibri"/>
              </a:rPr>
              <a:t>L. Da Vinci</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0" i="0" u="none" strike="noStrike" kern="1200" cap="none" spc="0" baseline="0" dirty="0">
                <a:solidFill>
                  <a:srgbClr val="000000"/>
                </a:solidFill>
                <a:uFillTx/>
                <a:latin typeface="Calibri"/>
              </a:rPr>
              <a:t>     Via Vespucci, 9</a:t>
            </a:r>
          </a:p>
        </p:txBody>
      </p:sp>
      <p:pic>
        <p:nvPicPr>
          <p:cNvPr id="8" name="Picture 12" descr="https://www.icsdavinci.edu.it/images/sampledata/asimages/team/Saragat1.jpg">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9740902" y="1358898"/>
            <a:ext cx="2178045" cy="1309685"/>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9" name="Picture 14" descr="https://www.icsdavinci.edu.it/images/sampledata/asimages/team/Acacie1.jpg">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867153" y="1443042"/>
            <a:ext cx="1987548" cy="1225552"/>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10" name="Picture 16" descr="https://www.icsdavinci.edu.it/images/sampledata/asimages/team/Matteotti1.jpg">
            <a:extLst>
              <a:ext uri="{FF2B5EF4-FFF2-40B4-BE49-F238E27FC236}">
                <a16:creationId xmlns:a16="http://schemas.microsoft.com/office/drawing/2014/main" id="{00000000-0000-0000-0000-000000000000}"/>
              </a:ext>
            </a:extLst>
          </p:cNvPr>
          <p:cNvPicPr>
            <a:picLocks noChangeAspect="1"/>
          </p:cNvPicPr>
          <p:nvPr/>
        </p:nvPicPr>
        <p:blipFill>
          <a:blip r:embed="rId4"/>
          <a:srcRect/>
          <a:stretch>
            <a:fillRect/>
          </a:stretch>
        </p:blipFill>
        <p:spPr>
          <a:xfrm>
            <a:off x="3867153" y="3028949"/>
            <a:ext cx="2178045" cy="1152528"/>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11" name="Picture 20" descr="https://www.icsdavinci.edu.it/images/sampledata/asimages/team/da-Vinci-2.jpg">
            <a:extLst>
              <a:ext uri="{FF2B5EF4-FFF2-40B4-BE49-F238E27FC236}">
                <a16:creationId xmlns:a16="http://schemas.microsoft.com/office/drawing/2014/main" id="{00000000-0000-0000-0000-000000000000}"/>
              </a:ext>
            </a:extLst>
          </p:cNvPr>
          <p:cNvPicPr>
            <a:picLocks noChangeAspect="1"/>
          </p:cNvPicPr>
          <p:nvPr/>
        </p:nvPicPr>
        <p:blipFill>
          <a:blip r:embed="rId5"/>
          <a:srcRect/>
          <a:stretch>
            <a:fillRect/>
          </a:stretch>
        </p:blipFill>
        <p:spPr>
          <a:xfrm>
            <a:off x="2878138" y="4935538"/>
            <a:ext cx="2247896" cy="1201741"/>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12" name="Picture 22" descr="https://www.icsdavinci.edu.it/images/sampledata/asimages/team/Monaca.jpg">
            <a:extLst>
              <a:ext uri="{FF2B5EF4-FFF2-40B4-BE49-F238E27FC236}">
                <a16:creationId xmlns:a16="http://schemas.microsoft.com/office/drawing/2014/main" id="{00000000-0000-0000-0000-000000000000}"/>
              </a:ext>
            </a:extLst>
          </p:cNvPr>
          <p:cNvPicPr>
            <a:picLocks noChangeAspect="1"/>
          </p:cNvPicPr>
          <p:nvPr/>
        </p:nvPicPr>
        <p:blipFill>
          <a:blip r:embed="rId6"/>
          <a:srcRect/>
          <a:stretch>
            <a:fillRect/>
          </a:stretch>
        </p:blipFill>
        <p:spPr>
          <a:xfrm>
            <a:off x="9115425" y="3568171"/>
            <a:ext cx="2051054" cy="1367366"/>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Titolo 1"/>
          <p:cNvSpPr txBox="1">
            <a:spLocks noGrp="1"/>
          </p:cNvSpPr>
          <p:nvPr>
            <p:ph type="title"/>
          </p:nvPr>
        </p:nvSpPr>
        <p:spPr>
          <a:xfrm>
            <a:off x="838084" y="365037"/>
            <a:ext cx="6651290" cy="1325157"/>
          </a:xfrm>
        </p:spPr>
        <p:txBody>
          <a:bodyPr anchorCtr="1">
            <a:normAutofit fontScale="90000"/>
          </a:bodyPr>
          <a:lstStyle/>
          <a:p>
            <a:pPr lvl="0" algn="ctr"/>
            <a:r>
              <a:rPr lang="it-IT" sz="900" dirty="0"/>
              <a:t>	</a:t>
            </a:r>
            <a:br>
              <a:rPr lang="it-IT" sz="900" dirty="0"/>
            </a:br>
            <a:r>
              <a:rPr lang="it-IT" sz="900" dirty="0"/>
              <a:t/>
            </a:r>
            <a:br>
              <a:rPr lang="it-IT" sz="900" dirty="0"/>
            </a:br>
            <a:r>
              <a:rPr lang="it-IT" sz="1800" dirty="0">
                <a:latin typeface="Calibri" pitchFamily="34"/>
                <a:cs typeface="Calibri" pitchFamily="34"/>
              </a:rPr>
              <a:t>Ad inizio anno si parte con il </a:t>
            </a:r>
            <a:r>
              <a:rPr lang="it-IT" sz="1800" b="1" dirty="0">
                <a:solidFill>
                  <a:srgbClr val="7C0B62"/>
                </a:solidFill>
                <a:latin typeface="Calibri" pitchFamily="34"/>
                <a:cs typeface="Calibri" pitchFamily="34"/>
              </a:rPr>
              <a:t>PROGETTO ACCOGLIENZA </a:t>
            </a:r>
            <a:r>
              <a:rPr lang="it-IT" sz="1800" dirty="0">
                <a:latin typeface="Calibri" pitchFamily="34"/>
                <a:cs typeface="Calibri" pitchFamily="34"/>
              </a:rPr>
              <a:t>per</a:t>
            </a:r>
            <a:br>
              <a:rPr lang="it-IT" sz="1800" dirty="0">
                <a:latin typeface="Calibri" pitchFamily="34"/>
                <a:cs typeface="Calibri" pitchFamily="34"/>
              </a:rPr>
            </a:br>
            <a:r>
              <a:rPr lang="it-IT" sz="1800" dirty="0">
                <a:latin typeface="Calibri" pitchFamily="34"/>
                <a:cs typeface="Calibri" pitchFamily="34"/>
              </a:rPr>
              <a:t> «Una scuola da scoprire» da parte dei bambini nuovi iscritti e «riscoprire» da parte di chi già la conosce. </a:t>
            </a:r>
            <a:r>
              <a:rPr lang="it-IT" sz="1800" dirty="0" smtClean="0">
                <a:latin typeface="Calibri" pitchFamily="34"/>
                <a:cs typeface="Calibri" pitchFamily="34"/>
              </a:rPr>
              <a:t/>
            </a:r>
            <a:br>
              <a:rPr lang="it-IT" sz="1800" dirty="0" smtClean="0">
                <a:latin typeface="Calibri" pitchFamily="34"/>
                <a:cs typeface="Calibri" pitchFamily="34"/>
              </a:rPr>
            </a:br>
            <a:r>
              <a:rPr lang="it-IT" sz="1800" dirty="0" smtClean="0">
                <a:latin typeface="Calibri" pitchFamily="34"/>
                <a:cs typeface="Calibri" pitchFamily="34"/>
              </a:rPr>
              <a:t>Il </a:t>
            </a:r>
            <a:r>
              <a:rPr lang="it-IT" sz="1800" dirty="0">
                <a:latin typeface="Calibri" pitchFamily="34"/>
                <a:cs typeface="Calibri" pitchFamily="34"/>
              </a:rPr>
              <a:t>percorso che proponiamo è dedicato sia all’inserimento dei più piccoli, sia al coinvolgimento dei più grandi con attività, giochi e proposte didattiche che danno spazio alla curiosità, al bisogno di fare e di esplorare, di esprimersi e socializzare di immaginare e creare.  </a:t>
            </a:r>
            <a:br>
              <a:rPr lang="it-IT" sz="1800" dirty="0">
                <a:latin typeface="Calibri" pitchFamily="34"/>
                <a:cs typeface="Calibri" pitchFamily="34"/>
              </a:rPr>
            </a:br>
            <a:endParaRPr lang="it-IT" sz="1800" dirty="0">
              <a:latin typeface="Calibri" pitchFamily="34"/>
              <a:cs typeface="Calibri" pitchFamily="34"/>
            </a:endParaRPr>
          </a:p>
        </p:txBody>
      </p:sp>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rot="356976">
            <a:off x="451926" y="2966432"/>
            <a:ext cx="2940913" cy="3371549"/>
          </a:xfrm>
          <a:prstGeom prst="rect">
            <a:avLst/>
          </a:prstGeom>
          <a:noFill/>
          <a:ln cap="flat">
            <a:noFill/>
          </a:ln>
        </p:spPr>
      </p:pic>
      <p:pic>
        <p:nvPicPr>
          <p:cNvPr id="5" name="Immagin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rot="21137423">
            <a:off x="9026565" y="711972"/>
            <a:ext cx="2574821" cy="3074559"/>
          </a:xfrm>
          <a:prstGeom prst="rect">
            <a:avLst/>
          </a:prstGeom>
          <a:noFill/>
          <a:ln cap="flat">
            <a:noFill/>
          </a:ln>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3869" y="2634343"/>
            <a:ext cx="4778103" cy="35835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rot="21146852">
            <a:off x="684647" y="763963"/>
            <a:ext cx="11511674" cy="5395910"/>
          </a:xfrm>
        </p:spPr>
        <p:txBody>
          <a:bodyPr anchorCtr="1"/>
          <a:lstStyle/>
          <a:p>
            <a:pPr lvl="0" algn="ctr"/>
            <a:r>
              <a:rPr lang="it-IT" b="1" i="1">
                <a:latin typeface="Arial" pitchFamily="34"/>
                <a:cs typeface="Arial" pitchFamily="34"/>
              </a:rPr>
              <a:t/>
            </a:r>
            <a:br>
              <a:rPr lang="it-IT" b="1" i="1">
                <a:latin typeface="Arial" pitchFamily="34"/>
                <a:cs typeface="Arial" pitchFamily="34"/>
              </a:rPr>
            </a:br>
            <a:r>
              <a:rPr lang="it-IT" b="1" i="1">
                <a:latin typeface="Arial" pitchFamily="34"/>
                <a:cs typeface="Arial" pitchFamily="34"/>
              </a:rPr>
              <a:t/>
            </a:r>
            <a:br>
              <a:rPr lang="it-IT" b="1" i="1">
                <a:latin typeface="Arial" pitchFamily="34"/>
                <a:cs typeface="Arial" pitchFamily="34"/>
              </a:rPr>
            </a:br>
            <a:r>
              <a:rPr lang="it-IT" sz="2400" b="1">
                <a:latin typeface="Calibri"/>
                <a:cs typeface="Arial" pitchFamily="34"/>
              </a:rPr>
              <a:t/>
            </a:r>
            <a:br>
              <a:rPr lang="it-IT" sz="2400" b="1">
                <a:latin typeface="Calibri"/>
                <a:cs typeface="Arial" pitchFamily="34"/>
              </a:rPr>
            </a:br>
            <a:r>
              <a:rPr lang="it-IT" sz="2400" b="1">
                <a:latin typeface="Calibri" pitchFamily="18"/>
                <a:cs typeface="Arial" pitchFamily="34"/>
              </a:rPr>
              <a:t> IL PRIMO STEP DEL «</a:t>
            </a:r>
            <a:r>
              <a:rPr lang="it-IT" sz="2400" b="1" i="1">
                <a:solidFill>
                  <a:srgbClr val="042349"/>
                </a:solidFill>
                <a:latin typeface="Calibri" pitchFamily="18"/>
                <a:cs typeface="Arial" pitchFamily="34"/>
              </a:rPr>
              <a:t>PROGETTO ACCOGLIENZA</a:t>
            </a:r>
            <a:r>
              <a:rPr lang="it-IT" sz="2400" b="1">
                <a:latin typeface="Calibri" pitchFamily="18"/>
                <a:cs typeface="Arial" pitchFamily="34"/>
              </a:rPr>
              <a:t>» VEDRA’ L’INSERIMENTO DEL BAMBINO NELLA COMUNITA’ SCOLASTICA, NELLA SUA SEZIONE DI APPARTENENZA, SECONDO UNA FASCIA ORARIA CONCORDATA PRECEDENTEMENTE CON LE INSEGNANTI, CHE RISPETTI IL SUO GRADUALE E SERENO DISTACCO DAI GENITORI, </a:t>
            </a:r>
            <a:br>
              <a:rPr lang="it-IT" sz="2400" b="1">
                <a:latin typeface="Calibri" pitchFamily="18"/>
                <a:cs typeface="Arial" pitchFamily="34"/>
              </a:rPr>
            </a:br>
            <a:r>
              <a:rPr lang="it-IT" sz="2400" b="1">
                <a:latin typeface="Calibri" pitchFamily="18"/>
                <a:cs typeface="Arial" pitchFamily="34"/>
              </a:rPr>
              <a:t>PER PROSEGUIRE POI CON UN AUMENTO DELL’ORARIO DI PERMANENZA A SCUOLA FINO AL RAGGIUNGIMENTO DELL’ORARIO COMPLETO.</a:t>
            </a:r>
            <a:br>
              <a:rPr lang="it-IT" sz="2400" b="1">
                <a:latin typeface="Calibri" pitchFamily="18"/>
                <a:cs typeface="Arial" pitchFamily="34"/>
              </a:rPr>
            </a:br>
            <a:r>
              <a:rPr lang="it-IT" sz="2700" b="1">
                <a:latin typeface="Calibri" pitchFamily="18"/>
                <a:cs typeface="Arial" pitchFamily="34"/>
              </a:rPr>
              <a:t/>
            </a:r>
            <a:br>
              <a:rPr lang="it-IT" sz="2700" b="1">
                <a:latin typeface="Calibri" pitchFamily="18"/>
                <a:cs typeface="Arial" pitchFamily="34"/>
              </a:rPr>
            </a:br>
            <a:r>
              <a:rPr lang="it-IT" sz="2700" b="1">
                <a:latin typeface="Broadway" pitchFamily="82"/>
                <a:cs typeface="Arial" pitchFamily="34"/>
              </a:rPr>
              <a:t> </a:t>
            </a:r>
            <a:br>
              <a:rPr lang="it-IT" sz="2700" b="1">
                <a:latin typeface="Broadway" pitchFamily="82"/>
                <a:cs typeface="Arial" pitchFamily="34"/>
              </a:rPr>
            </a:br>
            <a:endParaRPr lang="it-IT" sz="2700" b="1">
              <a:latin typeface="Broadway" pitchFamily="82"/>
              <a:cs typeface="Arial" pitchFamily="34"/>
            </a:endParaRPr>
          </a:p>
        </p:txBody>
      </p:sp>
      <p:pic>
        <p:nvPicPr>
          <p:cNvPr id="3" name="Immagin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9476512" y="4337758"/>
            <a:ext cx="2565778" cy="2424321"/>
          </a:xfrm>
          <a:prstGeom prst="rect">
            <a:avLst/>
          </a:prstGeom>
          <a:noFill/>
          <a:ln cap="flat">
            <a:noFill/>
          </a:ln>
        </p:spPr>
      </p:pic>
      <p:pic>
        <p:nvPicPr>
          <p:cNvPr id="4" name="Immagine 5">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562511" y="270159"/>
            <a:ext cx="2134502" cy="237102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144466"/>
            <a:ext cx="10514008" cy="3009903"/>
          </a:xfrm>
        </p:spPr>
        <p:txBody>
          <a:bodyPr lIns="0" tIns="0" rIns="0" bIns="0" anchorCtr="1"/>
          <a:lstStyle/>
          <a:p>
            <a:pPr lvl="0" algn="ctr"/>
            <a:r>
              <a:rPr lang="it-IT" sz="2600" dirty="0">
                <a:solidFill>
                  <a:srgbClr val="FF3333"/>
                </a:solidFill>
                <a:latin typeface="Arial Black" pitchFamily="34"/>
              </a:rPr>
              <a:t/>
            </a:r>
            <a:br>
              <a:rPr lang="it-IT" sz="2600" dirty="0">
                <a:solidFill>
                  <a:srgbClr val="FF3333"/>
                </a:solidFill>
                <a:latin typeface="Arial Black" pitchFamily="34"/>
              </a:rPr>
            </a:br>
            <a:r>
              <a:rPr lang="it-IT" sz="2600" dirty="0">
                <a:solidFill>
                  <a:srgbClr val="FF3333"/>
                </a:solidFill>
                <a:latin typeface="Arial Black" pitchFamily="34"/>
              </a:rPr>
              <a:t/>
            </a:r>
            <a:br>
              <a:rPr lang="it-IT" sz="2600" dirty="0">
                <a:solidFill>
                  <a:srgbClr val="FF3333"/>
                </a:solidFill>
                <a:latin typeface="Arial Black" pitchFamily="34"/>
              </a:rPr>
            </a:br>
            <a:r>
              <a:rPr lang="it-IT" sz="2600" dirty="0">
                <a:solidFill>
                  <a:srgbClr val="FF3333"/>
                </a:solidFill>
                <a:latin typeface="Arial Black" pitchFamily="34"/>
              </a:rPr>
              <a:t>UNA GIORNATA TIPO A SCUOLA</a:t>
            </a:r>
            <a:r>
              <a:rPr lang="it-IT" sz="1900" dirty="0">
                <a:latin typeface="Calibri" pitchFamily="18"/>
              </a:rPr>
              <a:t/>
            </a:r>
            <a:br>
              <a:rPr lang="it-IT" sz="1900" dirty="0">
                <a:latin typeface="Calibri" pitchFamily="18"/>
              </a:rPr>
            </a:br>
            <a:r>
              <a:rPr lang="it-IT" sz="1900" dirty="0">
                <a:latin typeface="Calibri" pitchFamily="18"/>
              </a:rPr>
              <a:t/>
            </a:r>
            <a:br>
              <a:rPr lang="it-IT" sz="1900" dirty="0">
                <a:latin typeface="Calibri" pitchFamily="18"/>
              </a:rPr>
            </a:br>
            <a:r>
              <a:rPr lang="it-IT" sz="1900" dirty="0">
                <a:latin typeface="Calibri" pitchFamily="18"/>
              </a:rPr>
              <a:t>ORE 7,30-8 SERVIZIO COMUNALE DEL </a:t>
            </a:r>
            <a:r>
              <a:rPr lang="it-IT" sz="1900" dirty="0" smtClean="0">
                <a:latin typeface="Calibri" pitchFamily="18"/>
              </a:rPr>
              <a:t>PRE-SCUOLA, a richiesta. </a:t>
            </a:r>
            <a:br>
              <a:rPr lang="it-IT" sz="1900" dirty="0" smtClean="0">
                <a:latin typeface="Calibri" pitchFamily="18"/>
              </a:rPr>
            </a:br>
            <a:r>
              <a:rPr lang="it-IT" sz="1900" dirty="0" smtClean="0">
                <a:latin typeface="Calibri" pitchFamily="18"/>
              </a:rPr>
              <a:t>(Si rimanda al </a:t>
            </a:r>
            <a:r>
              <a:rPr lang="it-IT" sz="1900" cap="none" dirty="0" smtClean="0">
                <a:solidFill>
                  <a:srgbClr val="FF0000"/>
                </a:solidFill>
                <a:latin typeface="Calibri" pitchFamily="18"/>
              </a:rPr>
              <a:t>Sito del Comune di Cesano Boscone&gt;Aree tematiche&gt;Scuola e Asili nido</a:t>
            </a:r>
            <a:r>
              <a:rPr lang="it-IT" sz="1900" dirty="0" smtClean="0">
                <a:latin typeface="Calibri" pitchFamily="18"/>
              </a:rPr>
              <a:t>)</a:t>
            </a:r>
            <a:r>
              <a:rPr lang="it-IT" sz="1900" dirty="0">
                <a:latin typeface="Calibri" pitchFamily="18"/>
              </a:rPr>
              <a:t/>
            </a:r>
            <a:br>
              <a:rPr lang="it-IT" sz="1900" dirty="0">
                <a:latin typeface="Calibri" pitchFamily="18"/>
              </a:rPr>
            </a:br>
            <a:r>
              <a:rPr lang="it-IT" sz="1900" dirty="0">
                <a:latin typeface="Calibri" pitchFamily="18"/>
              </a:rPr>
              <a:t>                    ORE 8-8,45 INGRESSO E GIOCO LIBERO IN SEZIONE IN ATTESA CHE ARRIVINO TUTTI I COMPAGNI </a:t>
            </a:r>
            <a:br>
              <a:rPr lang="it-IT" sz="1900" dirty="0">
                <a:latin typeface="Calibri" pitchFamily="18"/>
              </a:rPr>
            </a:br>
            <a:r>
              <a:rPr lang="it-IT" sz="1900" dirty="0">
                <a:latin typeface="Calibri" pitchFamily="18"/>
              </a:rPr>
              <a:t/>
            </a:r>
            <a:br>
              <a:rPr lang="it-IT" sz="1900" dirty="0">
                <a:latin typeface="Calibri" pitchFamily="18"/>
              </a:rPr>
            </a:br>
            <a:endParaRPr lang="it-IT" sz="1900" dirty="0">
              <a:latin typeface="Calibri" pitchFamily="18"/>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19" y="3029760"/>
            <a:ext cx="4412344" cy="3309258"/>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166" y="2408621"/>
            <a:ext cx="3348309" cy="40947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CasellaDiTesto 4"/>
          <p:cNvSpPr/>
          <p:nvPr/>
        </p:nvSpPr>
        <p:spPr>
          <a:xfrm>
            <a:off x="749158" y="380884"/>
            <a:ext cx="9435602" cy="84223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1" i="0" u="none" strike="noStrike" kern="1200" cap="none" spc="0" baseline="0">
              <a:solidFill>
                <a:srgbClr val="000000"/>
              </a:solidFill>
              <a:uFillTx/>
              <a:latin typeface="Calibri" pitchFamily="18"/>
              <a:ea typeface="Microsoft YaHei" pitchFamily="2"/>
              <a:cs typeface="Lucida Sans" pitchFamily="2"/>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a:solidFill>
                  <a:srgbClr val="000000"/>
                </a:solidFill>
                <a:uFillTx/>
                <a:latin typeface="Calibri" pitchFamily="18"/>
                <a:ea typeface="Microsoft YaHei" pitchFamily="2"/>
                <a:cs typeface="Lucida Sans" pitchFamily="2"/>
              </a:rPr>
              <a:t>ORE 8,45-10/10,30 PRIME ATTIVITA’ IN SEZIONE E/O IN SALONE</a:t>
            </a:r>
          </a:p>
        </p:txBody>
      </p:sp>
      <p:sp>
        <p:nvSpPr>
          <p:cNvPr id="3" name="CasellaDiTesto 5"/>
          <p:cNvSpPr/>
          <p:nvPr/>
        </p:nvSpPr>
        <p:spPr>
          <a:xfrm>
            <a:off x="977758" y="1752475"/>
            <a:ext cx="10566001" cy="134326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a:solidFill>
                  <a:schemeClr val="bg1"/>
                </a:solidFill>
                <a:uFillTx/>
                <a:latin typeface="Calibri" pitchFamily="18"/>
                <a:ea typeface="Microsoft YaHei" pitchFamily="2"/>
                <a:cs typeface="Lucida Sans" pitchFamily="2"/>
              </a:rPr>
              <a:t>APPELLO E CIRCLE TIME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a:solidFill>
                  <a:schemeClr val="bg1"/>
                </a:solidFill>
                <a:uFillTx/>
                <a:latin typeface="Calibri" pitchFamily="18"/>
                <a:ea typeface="Microsoft YaHei" pitchFamily="2"/>
                <a:cs typeface="Lucida Sans" pitchFamily="2"/>
              </a:rPr>
              <a:t>«MI RACCONTO, TI RACCONTO,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i="0" u="none" strike="noStrike" kern="1200" cap="none" spc="0" baseline="0" dirty="0">
                <a:solidFill>
                  <a:schemeClr val="bg1"/>
                </a:solidFill>
                <a:uFillTx/>
                <a:latin typeface="Calibri" pitchFamily="18"/>
                <a:ea typeface="Microsoft YaHei" pitchFamily="2"/>
                <a:cs typeface="Lucida Sans" pitchFamily="2"/>
              </a:rPr>
              <a:t>MI ASCOLTI, CI ASCOLTIAMO»                                                    </a:t>
            </a:r>
            <a:r>
              <a:rPr lang="it-IT" sz="2000" b="1" dirty="0">
                <a:solidFill>
                  <a:schemeClr val="bg1"/>
                </a:solidFill>
                <a:latin typeface="Calibri" pitchFamily="18"/>
                <a:ea typeface="Microsoft YaHei" pitchFamily="2"/>
                <a:cs typeface="Lucida Sans" pitchFamily="2"/>
              </a:rPr>
              <a:t> </a:t>
            </a:r>
            <a:r>
              <a:rPr lang="it-IT" sz="2000" b="1" dirty="0" smtClean="0">
                <a:solidFill>
                  <a:schemeClr val="bg1"/>
                </a:solidFill>
                <a:latin typeface="Calibri" pitchFamily="18"/>
                <a:ea typeface="Microsoft YaHei" pitchFamily="2"/>
                <a:cs typeface="Lucida Sans" pitchFamily="2"/>
              </a:rPr>
              <a:t>             </a:t>
            </a:r>
            <a:r>
              <a:rPr lang="it-IT" sz="2000" b="1" i="0" u="none" strike="noStrike" kern="1200" cap="none" spc="0" baseline="0" dirty="0" smtClean="0">
                <a:solidFill>
                  <a:schemeClr val="bg1"/>
                </a:solidFill>
                <a:uFillTx/>
                <a:latin typeface="Calibri" pitchFamily="18"/>
                <a:ea typeface="Microsoft YaHei" pitchFamily="2"/>
                <a:cs typeface="Lucida Sans" pitchFamily="2"/>
              </a:rPr>
              <a:t>GIOCHI LIBERI</a:t>
            </a:r>
            <a:r>
              <a:rPr lang="it-IT" sz="2000" b="1" i="0" u="none" strike="noStrike" kern="1200" cap="none" spc="0" dirty="0" smtClean="0">
                <a:solidFill>
                  <a:schemeClr val="bg1"/>
                </a:solidFill>
                <a:uFillTx/>
                <a:latin typeface="Calibri" pitchFamily="18"/>
                <a:ea typeface="Microsoft YaHei" pitchFamily="2"/>
                <a:cs typeface="Lucida Sans" pitchFamily="2"/>
              </a:rPr>
              <a:t> </a:t>
            </a:r>
            <a:r>
              <a:rPr lang="it-IT" sz="2000" b="1" dirty="0" smtClean="0">
                <a:solidFill>
                  <a:schemeClr val="bg1"/>
                </a:solidFill>
                <a:latin typeface="Calibri" pitchFamily="18"/>
                <a:ea typeface="Microsoft YaHei" pitchFamily="2"/>
                <a:cs typeface="Lucida Sans" pitchFamily="2"/>
              </a:rPr>
              <a:t>IN SALON</a:t>
            </a:r>
            <a:r>
              <a:rPr lang="it-IT" sz="2000" b="1" i="0" u="none" strike="noStrike" kern="1200" cap="none" spc="0" baseline="0" dirty="0" smtClean="0">
                <a:solidFill>
                  <a:schemeClr val="bg1"/>
                </a:solidFill>
                <a:uFillTx/>
                <a:latin typeface="Calibri" pitchFamily="18"/>
                <a:ea typeface="Microsoft YaHei" pitchFamily="2"/>
                <a:cs typeface="Lucida Sans" pitchFamily="2"/>
              </a:rPr>
              <a:t>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000" b="1" dirty="0">
                <a:solidFill>
                  <a:srgbClr val="000000"/>
                </a:solidFill>
                <a:latin typeface="Calibri" pitchFamily="18"/>
                <a:ea typeface="Microsoft YaHei" pitchFamily="2"/>
                <a:cs typeface="Lucida Sans" pitchFamily="2"/>
              </a:rPr>
              <a:t> </a:t>
            </a:r>
            <a:r>
              <a:rPr lang="it-IT" sz="2000" b="1" dirty="0" smtClean="0">
                <a:solidFill>
                  <a:srgbClr val="000000"/>
                </a:solidFill>
                <a:latin typeface="Calibri" pitchFamily="18"/>
                <a:ea typeface="Microsoft YaHei" pitchFamily="2"/>
                <a:cs typeface="Lucida Sans" pitchFamily="2"/>
              </a:rPr>
              <a:t>                                                                                                          </a:t>
            </a:r>
            <a:r>
              <a:rPr lang="it-IT" sz="2000" b="1" i="0" u="none" strike="noStrike" kern="1200" cap="none" spc="0" dirty="0" smtClean="0">
                <a:solidFill>
                  <a:srgbClr val="000000"/>
                </a:solidFill>
                <a:uFillTx/>
                <a:latin typeface="Calibri" pitchFamily="18"/>
                <a:ea typeface="Microsoft YaHei" pitchFamily="2"/>
                <a:cs typeface="Lucida Sans" pitchFamily="2"/>
              </a:rPr>
              <a:t>                      </a:t>
            </a:r>
            <a:endParaRPr lang="it-IT" sz="2000" b="1" i="0" u="none" strike="noStrike" kern="1200" cap="none" spc="0" baseline="0" dirty="0">
              <a:solidFill>
                <a:srgbClr val="000000"/>
              </a:solidFill>
              <a:uFillTx/>
              <a:latin typeface="Calibri" pitchFamily="18"/>
              <a:ea typeface="Microsoft YaHei" pitchFamily="2"/>
              <a:cs typeface="Lucida Sans" pitchFamily="2"/>
            </a:endParaRPr>
          </a:p>
        </p:txBody>
      </p:sp>
      <p:pic>
        <p:nvPicPr>
          <p:cNvPr id="4" name="Immagine 6">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25700" y="2852644"/>
            <a:ext cx="4405219" cy="3461070"/>
          </a:xfrm>
          <a:prstGeom prst="rect">
            <a:avLst/>
          </a:prstGeom>
          <a:noFill/>
          <a:ln cap="flat">
            <a:noFill/>
          </a:ln>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3812" y="2852644"/>
            <a:ext cx="3518262" cy="36414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387925" y="365129"/>
            <a:ext cx="11443853" cy="3066048"/>
          </a:xfrm>
        </p:spPr>
        <p:txBody>
          <a:bodyPr/>
          <a:lstStyle/>
          <a:p>
            <a:pPr lvl="0"/>
            <a:r>
              <a:rPr lang="it-IT" sz="2200" b="1" dirty="0"/>
              <a:t/>
            </a:r>
            <a:br>
              <a:rPr lang="it-IT" sz="2200" b="1" dirty="0"/>
            </a:br>
            <a:r>
              <a:rPr lang="it-IT" sz="2200" b="1" dirty="0"/>
              <a:t/>
            </a:r>
            <a:br>
              <a:rPr lang="it-IT" sz="2200" b="1" dirty="0"/>
            </a:br>
            <a:r>
              <a:rPr lang="it-IT" sz="2200" b="1" dirty="0"/>
              <a:t>          </a:t>
            </a:r>
            <a:r>
              <a:rPr lang="it-IT" sz="2400" b="1" dirty="0">
                <a:solidFill>
                  <a:srgbClr val="181717"/>
                </a:solidFill>
              </a:rPr>
              <a:t>ORE 10,30-11,30 ATTIVITA’ DIDATTICHE SPECIFICHE E/O LABORATORIALI. </a:t>
            </a:r>
            <a:br>
              <a:rPr lang="it-IT" sz="2400" b="1" dirty="0">
                <a:solidFill>
                  <a:srgbClr val="181717"/>
                </a:solidFill>
              </a:rPr>
            </a:br>
            <a:r>
              <a:rPr lang="it-IT" sz="2400" b="1" dirty="0">
                <a:solidFill>
                  <a:srgbClr val="181717"/>
                </a:solidFill>
              </a:rPr>
              <a:t/>
            </a:r>
            <a:br>
              <a:rPr lang="it-IT" sz="2400" b="1" dirty="0">
                <a:solidFill>
                  <a:srgbClr val="181717"/>
                </a:solidFill>
              </a:rPr>
            </a:br>
            <a:r>
              <a:rPr lang="it-IT" sz="1600" b="1" dirty="0">
                <a:latin typeface="Calibri" pitchFamily="18"/>
              </a:rPr>
              <a:t>LE </a:t>
            </a:r>
            <a:r>
              <a:rPr lang="it-IT" sz="1600" b="1" dirty="0" smtClean="0">
                <a:latin typeface="Calibri" pitchFamily="18"/>
              </a:rPr>
              <a:t>INSEGNANTI PROPONGONO AI BAMBINI PERCORSI FINALIZZATI ALL’ACQUISIZIONE DI COMPETENZE PREVISTE DAL CURRICOLO VERTICALE DELL’ISTITUTO</a:t>
            </a:r>
            <a:r>
              <a:rPr lang="it-IT" sz="1600" b="1" dirty="0">
                <a:latin typeface="Calibri" pitchFamily="18"/>
              </a:rPr>
              <a:t/>
            </a:r>
            <a:br>
              <a:rPr lang="it-IT" sz="1600" b="1" dirty="0">
                <a:latin typeface="Calibri" pitchFamily="18"/>
              </a:rPr>
            </a:br>
            <a:r>
              <a:rPr lang="it-IT" sz="1600" b="1" dirty="0">
                <a:latin typeface="Calibri" pitchFamily="18"/>
              </a:rPr>
              <a:t>                                                                                                                               </a:t>
            </a:r>
            <a:br>
              <a:rPr lang="it-IT" sz="1600" b="1" dirty="0">
                <a:latin typeface="Calibri" pitchFamily="18"/>
              </a:rPr>
            </a:br>
            <a:r>
              <a:rPr lang="it-IT" sz="1600" b="1" dirty="0">
                <a:latin typeface="Calibri" pitchFamily="18"/>
              </a:rPr>
              <a:t/>
            </a:r>
            <a:br>
              <a:rPr lang="it-IT" sz="1600" b="1" dirty="0">
                <a:latin typeface="Calibri" pitchFamily="18"/>
              </a:rPr>
            </a:br>
            <a:r>
              <a:rPr lang="it-IT" sz="1200" dirty="0" smtClean="0">
                <a:latin typeface="Calibri" pitchFamily="18"/>
              </a:rPr>
              <a:t>                 </a:t>
            </a:r>
            <a:r>
              <a:rPr lang="it-IT" sz="1200" dirty="0">
                <a:latin typeface="Calibri" pitchFamily="18"/>
              </a:rPr>
              <a:t>	</a:t>
            </a:r>
            <a:r>
              <a:rPr lang="it-IT" sz="1600" dirty="0">
                <a:latin typeface="Calibri" pitchFamily="18"/>
              </a:rPr>
              <a:t>                                      	</a:t>
            </a:r>
            <a:br>
              <a:rPr lang="it-IT" sz="1600" dirty="0">
                <a:latin typeface="Calibri" pitchFamily="18"/>
              </a:rPr>
            </a:br>
            <a:r>
              <a:rPr lang="it-IT" sz="1200" dirty="0">
                <a:latin typeface="Calibri" pitchFamily="18"/>
              </a:rPr>
              <a:t>	</a:t>
            </a:r>
            <a:r>
              <a:rPr lang="it-IT" sz="1200" dirty="0" smtClean="0">
                <a:latin typeface="Calibri" pitchFamily="18"/>
              </a:rPr>
              <a:t>«</a:t>
            </a:r>
            <a:r>
              <a:rPr lang="it-IT" sz="1200" b="1" dirty="0" smtClean="0">
                <a:latin typeface="Calibri" pitchFamily="18"/>
              </a:rPr>
              <a:t>SCRITTURA</a:t>
            </a:r>
            <a:r>
              <a:rPr lang="it-IT" sz="1200" dirty="0" smtClean="0">
                <a:latin typeface="Calibri" pitchFamily="18"/>
              </a:rPr>
              <a:t>» </a:t>
            </a:r>
            <a:r>
              <a:rPr lang="it-IT" sz="1200" b="1" dirty="0" smtClean="0">
                <a:latin typeface="Calibri" pitchFamily="18"/>
              </a:rPr>
              <a:t>CON</a:t>
            </a:r>
            <a:r>
              <a:rPr lang="it-IT" sz="1200" dirty="0" smtClean="0">
                <a:latin typeface="Calibri" pitchFamily="18"/>
              </a:rPr>
              <a:t> I </a:t>
            </a:r>
            <a:r>
              <a:rPr lang="it-IT" sz="1200" b="1" dirty="0" smtClean="0">
                <a:latin typeface="Calibri" pitchFamily="18"/>
              </a:rPr>
              <a:t>PIEDI</a:t>
            </a:r>
            <a:r>
              <a:rPr lang="it-IT" sz="1200" dirty="0">
                <a:latin typeface="Calibri" pitchFamily="18"/>
              </a:rPr>
              <a:t>							</a:t>
            </a:r>
            <a:r>
              <a:rPr lang="it-IT" sz="1600" b="1" dirty="0">
                <a:latin typeface="Calibri" pitchFamily="18"/>
              </a:rPr>
              <a:t>                                                                                                                           </a:t>
            </a:r>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979" y="3326675"/>
            <a:ext cx="2239241" cy="2985655"/>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383" y="3716599"/>
            <a:ext cx="3377468" cy="2379401"/>
          </a:xfrm>
          <a:prstGeom prst="rect">
            <a:avLst/>
          </a:prstGeom>
        </p:spPr>
      </p:pic>
      <p:graphicFrame>
        <p:nvGraphicFramePr>
          <p:cNvPr id="9" name="Tabella 8"/>
          <p:cNvGraphicFramePr>
            <a:graphicFrameLocks noGrp="1"/>
          </p:cNvGraphicFramePr>
          <p:nvPr>
            <p:extLst>
              <p:ext uri="{D42A27DB-BD31-4B8C-83A1-F6EECF244321}">
                <p14:modId xmlns:p14="http://schemas.microsoft.com/office/powerpoint/2010/main" val="2204366538"/>
              </p:ext>
            </p:extLst>
          </p:nvPr>
        </p:nvGraphicFramePr>
        <p:xfrm>
          <a:off x="3056709" y="6096000"/>
          <a:ext cx="2403565" cy="355722"/>
        </p:xfrm>
        <a:graphic>
          <a:graphicData uri="http://schemas.openxmlformats.org/drawingml/2006/table">
            <a:tbl>
              <a:tblPr firstRow="1" bandRow="1">
                <a:tableStyleId>{5C22544A-7EE6-4342-B048-85BDC9FD1C3A}</a:tableStyleId>
              </a:tblPr>
              <a:tblGrid>
                <a:gridCol w="2403565">
                  <a:extLst>
                    <a:ext uri="{9D8B030D-6E8A-4147-A177-3AD203B41FA5}">
                      <a16:colId xmlns:a16="http://schemas.microsoft.com/office/drawing/2014/main" val="348495953"/>
                    </a:ext>
                  </a:extLst>
                </a:gridCol>
              </a:tblGrid>
              <a:tr h="355722">
                <a:tc>
                  <a:txBody>
                    <a:bodyPr/>
                    <a:lstStyle/>
                    <a:p>
                      <a:r>
                        <a:rPr lang="it-IT" sz="1200" dirty="0" smtClean="0"/>
                        <a:t>MANI</a:t>
                      </a:r>
                      <a:r>
                        <a:rPr lang="it-IT" sz="1200" baseline="0" dirty="0" smtClean="0"/>
                        <a:t>POLANDO IL COLORE ROSSO</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2810923"/>
                  </a:ext>
                </a:extLst>
              </a:tr>
            </a:tbl>
          </a:graphicData>
        </a:graphic>
      </p:graphicFrame>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4642" y="2537667"/>
            <a:ext cx="3317678" cy="2957442"/>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2320" y="4305408"/>
            <a:ext cx="2072996" cy="2169065"/>
          </a:xfrm>
          <a:prstGeom prst="rect">
            <a:avLst/>
          </a:prstGeom>
        </p:spPr>
      </p:pic>
      <p:graphicFrame>
        <p:nvGraphicFramePr>
          <p:cNvPr id="12" name="Tabella 11"/>
          <p:cNvGraphicFramePr>
            <a:graphicFrameLocks noGrp="1"/>
          </p:cNvGraphicFramePr>
          <p:nvPr>
            <p:extLst>
              <p:ext uri="{D42A27DB-BD31-4B8C-83A1-F6EECF244321}">
                <p14:modId xmlns:p14="http://schemas.microsoft.com/office/powerpoint/2010/main" val="688446897"/>
              </p:ext>
            </p:extLst>
          </p:nvPr>
        </p:nvGraphicFramePr>
        <p:xfrm>
          <a:off x="9951720" y="2830286"/>
          <a:ext cx="2240280" cy="992778"/>
        </p:xfrm>
        <a:graphic>
          <a:graphicData uri="http://schemas.openxmlformats.org/drawingml/2006/table">
            <a:tbl>
              <a:tblPr firstRow="1" bandRow="1">
                <a:tableStyleId>{5C22544A-7EE6-4342-B048-85BDC9FD1C3A}</a:tableStyleId>
              </a:tblPr>
              <a:tblGrid>
                <a:gridCol w="2240280">
                  <a:extLst>
                    <a:ext uri="{9D8B030D-6E8A-4147-A177-3AD203B41FA5}">
                      <a16:colId xmlns:a16="http://schemas.microsoft.com/office/drawing/2014/main" val="185419036"/>
                    </a:ext>
                  </a:extLst>
                </a:gridCol>
              </a:tblGrid>
              <a:tr h="992778">
                <a:tc>
                  <a:txBody>
                    <a:bodyPr/>
                    <a:lstStyle/>
                    <a:p>
                      <a:r>
                        <a:rPr lang="it-IT" sz="1200" dirty="0" smtClean="0"/>
                        <a:t>MANDALA </a:t>
                      </a:r>
                    </a:p>
                    <a:p>
                      <a:r>
                        <a:rPr lang="it-IT" sz="1200" dirty="0" smtClean="0"/>
                        <a:t>      AUTUNNALE «VERO»</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75116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86295">
            <a:off x="363162" y="582221"/>
            <a:ext cx="3540873" cy="2648573"/>
          </a:xfrm>
          <a:prstGeom prst="rect">
            <a:avLst/>
          </a:prstGeom>
        </p:spPr>
      </p:pic>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668" y="3672647"/>
            <a:ext cx="1760056" cy="2500926"/>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4286541300"/>
              </p:ext>
            </p:extLst>
          </p:nvPr>
        </p:nvGraphicFramePr>
        <p:xfrm>
          <a:off x="2692724" y="3117668"/>
          <a:ext cx="1660237" cy="1345473"/>
        </p:xfrm>
        <a:graphic>
          <a:graphicData uri="http://schemas.openxmlformats.org/drawingml/2006/table">
            <a:tbl>
              <a:tblPr firstRow="1" bandRow="1">
                <a:tableStyleId>{5C22544A-7EE6-4342-B048-85BDC9FD1C3A}</a:tableStyleId>
              </a:tblPr>
              <a:tblGrid>
                <a:gridCol w="1660237">
                  <a:extLst>
                    <a:ext uri="{9D8B030D-6E8A-4147-A177-3AD203B41FA5}">
                      <a16:colId xmlns:a16="http://schemas.microsoft.com/office/drawing/2014/main" val="4108530548"/>
                    </a:ext>
                  </a:extLst>
                </a:gridCol>
              </a:tblGrid>
              <a:tr h="1345473">
                <a:tc>
                  <a:txBody>
                    <a:bodyPr/>
                    <a:lstStyle/>
                    <a:p>
                      <a:r>
                        <a:rPr lang="it-IT" baseline="0" dirty="0" smtClean="0"/>
                        <a:t>ATTIVITA’ MANIPOLATIVE -«AUTORI» D’AUTUNNO-</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1572841"/>
                  </a:ext>
                </a:extLst>
              </a:tr>
            </a:tbl>
          </a:graphicData>
        </a:graphic>
      </p:graphicFrame>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5809" y="365745"/>
            <a:ext cx="2031819" cy="3026483"/>
          </a:xfrm>
          <a:prstGeom prst="rect">
            <a:avLst/>
          </a:prstGeom>
        </p:spPr>
      </p:pic>
      <p:pic>
        <p:nvPicPr>
          <p:cNvPr id="7" name="Immagin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951" y="140368"/>
            <a:ext cx="2414468" cy="4292387"/>
          </a:xfrm>
          <a:prstGeom prst="rect">
            <a:avLst/>
          </a:prstGeom>
        </p:spPr>
      </p:pic>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6562" y="3659777"/>
            <a:ext cx="2348048" cy="3130731"/>
          </a:xfrm>
          <a:prstGeom prst="rect">
            <a:avLst/>
          </a:prstGeom>
        </p:spPr>
      </p:pic>
      <p:graphicFrame>
        <p:nvGraphicFramePr>
          <p:cNvPr id="9" name="Tabella 8"/>
          <p:cNvGraphicFramePr>
            <a:graphicFrameLocks noGrp="1"/>
          </p:cNvGraphicFramePr>
          <p:nvPr>
            <p:extLst>
              <p:ext uri="{D42A27DB-BD31-4B8C-83A1-F6EECF244321}">
                <p14:modId xmlns:p14="http://schemas.microsoft.com/office/powerpoint/2010/main" val="3143357149"/>
              </p:ext>
            </p:extLst>
          </p:nvPr>
        </p:nvGraphicFramePr>
        <p:xfrm>
          <a:off x="7010951" y="5225143"/>
          <a:ext cx="2281095" cy="948429"/>
        </p:xfrm>
        <a:graphic>
          <a:graphicData uri="http://schemas.openxmlformats.org/drawingml/2006/table">
            <a:tbl>
              <a:tblPr firstRow="1" bandRow="1">
                <a:tableStyleId>{5C22544A-7EE6-4342-B048-85BDC9FD1C3A}</a:tableStyleId>
              </a:tblPr>
              <a:tblGrid>
                <a:gridCol w="2281095">
                  <a:extLst>
                    <a:ext uri="{9D8B030D-6E8A-4147-A177-3AD203B41FA5}">
                      <a16:colId xmlns:a16="http://schemas.microsoft.com/office/drawing/2014/main" val="1912901101"/>
                    </a:ext>
                  </a:extLst>
                </a:gridCol>
              </a:tblGrid>
              <a:tr h="948429">
                <a:tc>
                  <a:txBody>
                    <a:bodyPr/>
                    <a:lstStyle/>
                    <a:p>
                      <a:r>
                        <a:rPr lang="it-IT" dirty="0" smtClean="0"/>
                        <a:t>PERCORSI</a:t>
                      </a:r>
                      <a:r>
                        <a:rPr lang="it-IT" baseline="0" dirty="0" smtClean="0"/>
                        <a:t> </a:t>
                      </a:r>
                    </a:p>
                    <a:p>
                      <a:r>
                        <a:rPr lang="it-IT" baseline="0" dirty="0" smtClean="0"/>
                        <a:t>PSICOMOTORI</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4300962"/>
                  </a:ext>
                </a:extLst>
              </a:tr>
            </a:tbl>
          </a:graphicData>
        </a:graphic>
      </p:graphicFrame>
      <p:pic>
        <p:nvPicPr>
          <p:cNvPr id="4" name="Immagin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50591" y="4650378"/>
            <a:ext cx="3534320" cy="1950311"/>
          </a:xfrm>
          <a:prstGeom prst="rect">
            <a:avLst/>
          </a:prstGeom>
        </p:spPr>
      </p:pic>
    </p:spTree>
    <p:extLst>
      <p:ext uri="{BB962C8B-B14F-4D97-AF65-F5344CB8AC3E}">
        <p14:creationId xmlns:p14="http://schemas.microsoft.com/office/powerpoint/2010/main" val="300633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70" y="494211"/>
            <a:ext cx="3116220" cy="2337166"/>
          </a:xfrm>
          <a:prstGeom prst="rect">
            <a:avLst/>
          </a:prstGeom>
        </p:spPr>
      </p:pic>
      <p:sp>
        <p:nvSpPr>
          <p:cNvPr id="4" name="Rettangolo 3"/>
          <p:cNvSpPr/>
          <p:nvPr/>
        </p:nvSpPr>
        <p:spPr>
          <a:xfrm>
            <a:off x="3222171" y="494211"/>
            <a:ext cx="2386149" cy="472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smtClean="0"/>
              <a:t>Il </a:t>
            </a:r>
            <a:r>
              <a:rPr lang="it-IT" sz="1600" dirty="0" err="1" smtClean="0"/>
              <a:t>twister</a:t>
            </a:r>
            <a:r>
              <a:rPr lang="it-IT" sz="1600" dirty="0" smtClean="0"/>
              <a:t> per imparare i colori</a:t>
            </a:r>
            <a:endParaRPr lang="it-IT" sz="1600"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4412" y="207917"/>
            <a:ext cx="3368767" cy="2526575"/>
          </a:xfrm>
          <a:prstGeom prst="rect">
            <a:avLst/>
          </a:prstGeom>
        </p:spPr>
      </p:pic>
      <p:sp>
        <p:nvSpPr>
          <p:cNvPr id="7" name="Rettangolo 6"/>
          <p:cNvSpPr/>
          <p:nvPr/>
        </p:nvSpPr>
        <p:spPr>
          <a:xfrm>
            <a:off x="9220927" y="1663337"/>
            <a:ext cx="2465976" cy="696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smtClean="0"/>
              <a:t>«Il mio viaggio sulla Luna»</a:t>
            </a:r>
            <a:endParaRPr lang="it-IT" sz="1600"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897" y="3091542"/>
            <a:ext cx="2682240" cy="3330392"/>
          </a:xfrm>
          <a:prstGeom prst="rect">
            <a:avLst/>
          </a:prstGeom>
        </p:spPr>
      </p:pic>
      <p:sp>
        <p:nvSpPr>
          <p:cNvPr id="9" name="Rettangolo 8"/>
          <p:cNvSpPr/>
          <p:nvPr/>
        </p:nvSpPr>
        <p:spPr>
          <a:xfrm>
            <a:off x="3492137" y="3884023"/>
            <a:ext cx="1924594" cy="452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smtClean="0"/>
              <a:t>Utilizzo della </a:t>
            </a:r>
            <a:r>
              <a:rPr lang="it-IT" sz="1600" dirty="0" err="1" smtClean="0"/>
              <a:t>Lim</a:t>
            </a:r>
            <a:r>
              <a:rPr lang="it-IT" sz="1600" dirty="0" smtClean="0"/>
              <a:t> per attività inerenti il progetto didattico</a:t>
            </a:r>
            <a:endParaRPr lang="it-IT" sz="1600" dirty="0"/>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766" y="3884023"/>
            <a:ext cx="3745584" cy="2577898"/>
          </a:xfrm>
          <a:prstGeom prst="rect">
            <a:avLst/>
          </a:prstGeom>
        </p:spPr>
      </p:pic>
      <p:sp>
        <p:nvSpPr>
          <p:cNvPr id="11" name="Rettangolo 10"/>
          <p:cNvSpPr/>
          <p:nvPr/>
        </p:nvSpPr>
        <p:spPr>
          <a:xfrm>
            <a:off x="10563497" y="5172972"/>
            <a:ext cx="1384663" cy="966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smtClean="0"/>
              <a:t>A scuola col </a:t>
            </a:r>
            <a:r>
              <a:rPr lang="it-IT" sz="1600" dirty="0" err="1" smtClean="0"/>
              <a:t>Kamishibai</a:t>
            </a:r>
            <a:endParaRPr lang="it-IT" sz="1600" dirty="0"/>
          </a:p>
        </p:txBody>
      </p:sp>
    </p:spTree>
    <p:extLst>
      <p:ext uri="{BB962C8B-B14F-4D97-AF65-F5344CB8AC3E}">
        <p14:creationId xmlns:p14="http://schemas.microsoft.com/office/powerpoint/2010/main" val="614554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ORE 12-13 RIORDINO, ATTIVITA’ IGIENICHE E PRANZO">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766614" y="365129"/>
            <a:ext cx="9748985" cy="1325559"/>
          </a:xfrm>
        </p:spPr>
        <p:txBody>
          <a:bodyPr/>
          <a:lstStyle/>
          <a:p>
            <a:pPr lvl="0"/>
            <a:r>
              <a:rPr lang="it-IT" sz="2000" b="1">
                <a:latin typeface="Calibri" pitchFamily="18"/>
              </a:rPr>
              <a:t/>
            </a:r>
            <a:br>
              <a:rPr lang="it-IT" sz="2000" b="1">
                <a:latin typeface="Calibri" pitchFamily="18"/>
              </a:rPr>
            </a:br>
            <a:r>
              <a:rPr lang="it-IT" sz="2000" b="1">
                <a:latin typeface="Calibri" pitchFamily="18"/>
              </a:rPr>
              <a:t>ORE 12-13 RIORDINO, ATTIVITA’ IGIENICHE E PRANZO</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354" y="1027908"/>
            <a:ext cx="4323805" cy="5050203"/>
          </a:xfrm>
          <a:prstGeom prst="rect">
            <a:avLst/>
          </a:prstGeom>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469" y="2195418"/>
            <a:ext cx="4972593" cy="42140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503998" y="572652"/>
            <a:ext cx="11041453" cy="1911928"/>
          </a:xfrm>
        </p:spPr>
        <p:txBody>
          <a:bodyPr>
            <a:normAutofit/>
          </a:bodyPr>
          <a:lstStyle/>
          <a:p>
            <a:pPr lvl="0"/>
            <a:r>
              <a:rPr lang="it-IT" sz="1400" b="1" dirty="0">
                <a:latin typeface="Calibri" pitchFamily="18"/>
              </a:rPr>
              <a:t>ORE 13-14 ATTIVITA’ LUDICHE IN SALONE O IN </a:t>
            </a:r>
            <a:r>
              <a:rPr lang="it-IT" sz="1400" b="1" dirty="0" smtClean="0">
                <a:latin typeface="Calibri" pitchFamily="18"/>
              </a:rPr>
              <a:t>SEZIONE</a:t>
            </a:r>
            <a:r>
              <a:rPr lang="it-IT" sz="1400" b="1" dirty="0">
                <a:latin typeface="Calibri" pitchFamily="18"/>
              </a:rPr>
              <a:t/>
            </a:r>
            <a:br>
              <a:rPr lang="it-IT" sz="1400" b="1" dirty="0">
                <a:latin typeface="Calibri" pitchFamily="18"/>
              </a:rPr>
            </a:br>
            <a:r>
              <a:rPr lang="it-IT" sz="1400" b="1" dirty="0">
                <a:latin typeface="Calibri" pitchFamily="18"/>
              </a:rPr>
              <a:t/>
            </a:r>
            <a:br>
              <a:rPr lang="it-IT" sz="1400" b="1" dirty="0">
                <a:latin typeface="Calibri" pitchFamily="18"/>
              </a:rPr>
            </a:br>
            <a:r>
              <a:rPr lang="it-IT" sz="1400" b="1" dirty="0">
                <a:latin typeface="Calibri" pitchFamily="18"/>
              </a:rPr>
              <a:t>ORE 14-15,30 </a:t>
            </a:r>
            <a:r>
              <a:rPr lang="it-IT" sz="1400" b="1" dirty="0" smtClean="0">
                <a:latin typeface="Calibri" pitchFamily="18"/>
              </a:rPr>
              <a:t>ATTIVITA</a:t>
            </a:r>
            <a:r>
              <a:rPr lang="it-IT" sz="1400" b="1" dirty="0">
                <a:latin typeface="Calibri" pitchFamily="18"/>
              </a:rPr>
              <a:t>’ DIDATTICHE E/O </a:t>
            </a:r>
            <a:r>
              <a:rPr lang="it-IT" sz="1400" b="1" dirty="0" smtClean="0">
                <a:latin typeface="Calibri" pitchFamily="18"/>
              </a:rPr>
              <a:t>LIBERE IN SEZIONE O IN GIARDINO</a:t>
            </a:r>
            <a:r>
              <a:rPr lang="it-IT" sz="1400" b="1" dirty="0">
                <a:latin typeface="Calibri" pitchFamily="18"/>
              </a:rPr>
              <a:t/>
            </a:r>
            <a:br>
              <a:rPr lang="it-IT" sz="1400" b="1" dirty="0">
                <a:latin typeface="Calibri" pitchFamily="18"/>
              </a:rPr>
            </a:br>
            <a:r>
              <a:rPr lang="it-IT" sz="1400" b="1" dirty="0">
                <a:latin typeface="Calibri" pitchFamily="18"/>
              </a:rPr>
              <a:t>ORE 16/16,30 USCITA</a:t>
            </a:r>
            <a:br>
              <a:rPr lang="it-IT" sz="1400" b="1" dirty="0">
                <a:latin typeface="Calibri" pitchFamily="18"/>
              </a:rPr>
            </a:br>
            <a:r>
              <a:rPr lang="it-IT" sz="1400" b="1" dirty="0">
                <a:latin typeface="Calibri" pitchFamily="18"/>
              </a:rPr>
              <a:t>ORE 16,30-18 SERVIZIO COMUNALE DI POST SCUOLA (A RICHIESTA)</a:t>
            </a:r>
            <a:br>
              <a:rPr lang="it-IT" sz="1400" b="1" dirty="0">
                <a:latin typeface="Calibri" pitchFamily="18"/>
              </a:rPr>
            </a:br>
            <a:r>
              <a:rPr lang="it-IT" sz="1400" b="1" cap="none" dirty="0" smtClean="0">
                <a:latin typeface="Calibri" pitchFamily="18"/>
              </a:rPr>
              <a:t>(si rimanda al </a:t>
            </a:r>
            <a:r>
              <a:rPr lang="it-IT" sz="1400" b="1" cap="none" dirty="0" smtClean="0">
                <a:solidFill>
                  <a:srgbClr val="FF0000"/>
                </a:solidFill>
                <a:latin typeface="Calibri" pitchFamily="18"/>
              </a:rPr>
              <a:t>Sito del Comune di Cesano Boscone&gt;Aree tematiche&gt;Scuola e asili nido</a:t>
            </a:r>
            <a:r>
              <a:rPr lang="it-IT" sz="1400" b="1" cap="none" dirty="0" smtClean="0">
                <a:latin typeface="Calibri" pitchFamily="18"/>
              </a:rPr>
              <a:t>)</a:t>
            </a:r>
            <a:br>
              <a:rPr lang="it-IT" sz="1400" b="1" cap="none" dirty="0" smtClean="0">
                <a:latin typeface="Calibri" pitchFamily="18"/>
              </a:rPr>
            </a:br>
            <a:endParaRPr lang="it-IT" sz="1400" b="1" dirty="0">
              <a:latin typeface="Calibri" pitchFamily="18"/>
            </a:endParaRPr>
          </a:p>
        </p:txBody>
      </p:sp>
      <p:sp>
        <p:nvSpPr>
          <p:cNvPr id="3" name="Segnaposto testo 4"/>
          <p:cNvSpPr txBox="1">
            <a:spLocks noGrp="1"/>
          </p:cNvSpPr>
          <p:nvPr>
            <p:ph type="body" idx="4294967295"/>
          </p:nvPr>
        </p:nvSpPr>
        <p:spPr>
          <a:xfrm>
            <a:off x="7008811" y="6238878"/>
            <a:ext cx="5183184" cy="325434"/>
          </a:xfrm>
        </p:spPr>
        <p:txBody>
          <a:bodyPr anchor="t">
            <a:normAutofit fontScale="25000" lnSpcReduction="20000"/>
          </a:bodyPr>
          <a:lstStyle/>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None/>
            </a:pPr>
            <a:endParaRPr lang="it-IT" sz="100"/>
          </a:p>
          <a:p>
            <a:pPr lvl="0">
              <a:lnSpc>
                <a:spcPct val="1000"/>
              </a:lnSpc>
              <a:spcBef>
                <a:spcPts val="1000"/>
              </a:spcBef>
              <a:buFont typeface="Arial" pitchFamily="32"/>
              <a:buChar char="•"/>
            </a:pPr>
            <a:r>
              <a:rPr lang="it-IT" sz="100"/>
              <a:t>ORE 16-16,30 USCITA</a:t>
            </a:r>
          </a:p>
          <a:p>
            <a:pPr lvl="0">
              <a:lnSpc>
                <a:spcPct val="1000"/>
              </a:lnSpc>
              <a:spcBef>
                <a:spcPts val="1000"/>
              </a:spcBef>
              <a:buNone/>
            </a:pPr>
            <a:endParaRPr lang="it-IT" sz="100"/>
          </a:p>
        </p:txBody>
      </p:sp>
      <p:sp>
        <p:nvSpPr>
          <p:cNvPr id="10" name="CasellaDiTesto 9"/>
          <p:cNvSpPr txBox="1"/>
          <p:nvPr/>
        </p:nvSpPr>
        <p:spPr>
          <a:xfrm>
            <a:off x="503999" y="3232727"/>
            <a:ext cx="1721966" cy="369332"/>
          </a:xfrm>
          <a:prstGeom prst="rect">
            <a:avLst/>
          </a:prstGeom>
          <a:noFill/>
        </p:spPr>
        <p:txBody>
          <a:bodyPr wrap="square" rtlCol="0">
            <a:spAutoFit/>
          </a:bodyPr>
          <a:lstStyle/>
          <a:p>
            <a:endParaRPr lang="it-IT" dirty="0"/>
          </a:p>
        </p:txBody>
      </p:sp>
      <p:sp>
        <p:nvSpPr>
          <p:cNvPr id="15" name="CasellaDiTesto 14"/>
          <p:cNvSpPr txBox="1"/>
          <p:nvPr/>
        </p:nvSpPr>
        <p:spPr>
          <a:xfrm>
            <a:off x="9161245" y="600883"/>
            <a:ext cx="3006320" cy="276999"/>
          </a:xfrm>
          <a:prstGeom prst="rect">
            <a:avLst/>
          </a:prstGeom>
          <a:noFill/>
        </p:spPr>
        <p:txBody>
          <a:bodyPr wrap="square" rtlCol="0">
            <a:spAutoFit/>
          </a:bodyPr>
          <a:lstStyle/>
          <a:p>
            <a:r>
              <a:rPr lang="it-IT" sz="1200" b="1" dirty="0">
                <a:solidFill>
                  <a:schemeClr val="bg1"/>
                </a:solidFill>
              </a:rPr>
              <a:t>A</a:t>
            </a:r>
            <a:r>
              <a:rPr lang="it-IT" sz="1200" b="1" dirty="0" smtClean="0">
                <a:solidFill>
                  <a:schemeClr val="bg1"/>
                </a:solidFill>
              </a:rPr>
              <a:t>TTIVITA’ DI CODING UNPLUGGED </a:t>
            </a:r>
            <a:endParaRPr lang="it-IT" sz="1200" b="1" dirty="0">
              <a:solidFill>
                <a:schemeClr val="bg1"/>
              </a:solidFill>
            </a:endParaRPr>
          </a:p>
        </p:txBody>
      </p:sp>
      <p:sp>
        <p:nvSpPr>
          <p:cNvPr id="16" name="CasellaDiTesto 15"/>
          <p:cNvSpPr txBox="1"/>
          <p:nvPr/>
        </p:nvSpPr>
        <p:spPr>
          <a:xfrm>
            <a:off x="9938327" y="4551146"/>
            <a:ext cx="1690255" cy="369332"/>
          </a:xfrm>
          <a:prstGeom prst="rect">
            <a:avLst/>
          </a:prstGeom>
          <a:noFill/>
        </p:spPr>
        <p:txBody>
          <a:bodyPr wrap="square" rtlCol="0">
            <a:spAutoFit/>
          </a:bodyPr>
          <a:lstStyle/>
          <a:p>
            <a:endParaRPr lang="it-IT" dirty="0"/>
          </a:p>
        </p:txBody>
      </p:sp>
      <p:pic>
        <p:nvPicPr>
          <p:cNvPr id="19" name="Immagin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6575" y="3829594"/>
            <a:ext cx="2113330" cy="2853928"/>
          </a:xfrm>
          <a:prstGeom prst="rect">
            <a:avLst/>
          </a:prstGeom>
        </p:spPr>
      </p:pic>
      <p:pic>
        <p:nvPicPr>
          <p:cNvPr id="21" name="Immagin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5680" y="4340160"/>
            <a:ext cx="2835565" cy="2126674"/>
          </a:xfrm>
          <a:prstGeom prst="rect">
            <a:avLst/>
          </a:prstGeom>
        </p:spPr>
      </p:pic>
      <p:graphicFrame>
        <p:nvGraphicFramePr>
          <p:cNvPr id="22" name="Tabella 21"/>
          <p:cNvGraphicFramePr>
            <a:graphicFrameLocks noGrp="1"/>
          </p:cNvGraphicFramePr>
          <p:nvPr>
            <p:extLst>
              <p:ext uri="{D42A27DB-BD31-4B8C-83A1-F6EECF244321}">
                <p14:modId xmlns:p14="http://schemas.microsoft.com/office/powerpoint/2010/main" val="418418149"/>
              </p:ext>
            </p:extLst>
          </p:nvPr>
        </p:nvGraphicFramePr>
        <p:xfrm>
          <a:off x="458325" y="3847286"/>
          <a:ext cx="803160" cy="1005840"/>
        </p:xfrm>
        <a:graphic>
          <a:graphicData uri="http://schemas.openxmlformats.org/drawingml/2006/table">
            <a:tbl>
              <a:tblPr firstRow="1" bandRow="1">
                <a:tableStyleId>{5C22544A-7EE6-4342-B048-85BDC9FD1C3A}</a:tableStyleId>
              </a:tblPr>
              <a:tblGrid>
                <a:gridCol w="803160">
                  <a:extLst>
                    <a:ext uri="{9D8B030D-6E8A-4147-A177-3AD203B41FA5}">
                      <a16:colId xmlns:a16="http://schemas.microsoft.com/office/drawing/2014/main" val="3818338066"/>
                    </a:ext>
                  </a:extLst>
                </a:gridCol>
              </a:tblGrid>
              <a:tr h="660504">
                <a:tc>
                  <a:txBody>
                    <a:bodyPr/>
                    <a:lstStyle/>
                    <a:p>
                      <a:r>
                        <a:rPr lang="it-IT" sz="1200" dirty="0" smtClean="0"/>
                        <a:t>Attività</a:t>
                      </a:r>
                      <a:r>
                        <a:rPr lang="it-IT" sz="1200" baseline="0" dirty="0" smtClean="0"/>
                        <a:t> inerente il Progetto Api</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732121"/>
                  </a:ext>
                </a:extLst>
              </a:tr>
            </a:tbl>
          </a:graphicData>
        </a:graphic>
      </p:graphicFrame>
      <p:graphicFrame>
        <p:nvGraphicFramePr>
          <p:cNvPr id="23" name="Tabella 22"/>
          <p:cNvGraphicFramePr>
            <a:graphicFrameLocks noGrp="1"/>
          </p:cNvGraphicFramePr>
          <p:nvPr>
            <p:extLst>
              <p:ext uri="{D42A27DB-BD31-4B8C-83A1-F6EECF244321}">
                <p14:modId xmlns:p14="http://schemas.microsoft.com/office/powerpoint/2010/main" val="1723488683"/>
              </p:ext>
            </p:extLst>
          </p:nvPr>
        </p:nvGraphicFramePr>
        <p:xfrm>
          <a:off x="2601195" y="4392341"/>
          <a:ext cx="2272937" cy="301980"/>
        </p:xfrm>
        <a:graphic>
          <a:graphicData uri="http://schemas.openxmlformats.org/drawingml/2006/table">
            <a:tbl>
              <a:tblPr firstRow="1" bandRow="1">
                <a:tableStyleId>{5C22544A-7EE6-4342-B048-85BDC9FD1C3A}</a:tableStyleId>
              </a:tblPr>
              <a:tblGrid>
                <a:gridCol w="2272937">
                  <a:extLst>
                    <a:ext uri="{9D8B030D-6E8A-4147-A177-3AD203B41FA5}">
                      <a16:colId xmlns:a16="http://schemas.microsoft.com/office/drawing/2014/main" val="2711063917"/>
                    </a:ext>
                  </a:extLst>
                </a:gridCol>
              </a:tblGrid>
              <a:tr h="301980">
                <a:tc>
                  <a:txBody>
                    <a:bodyPr/>
                    <a:lstStyle/>
                    <a:p>
                      <a:r>
                        <a:rPr lang="it-IT" sz="1200" dirty="0" smtClean="0"/>
                        <a:t>Attività</a:t>
                      </a:r>
                      <a:r>
                        <a:rPr lang="it-IT" sz="1200" baseline="0" dirty="0" smtClean="0"/>
                        <a:t> di educazione stradale</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22064069"/>
                  </a:ext>
                </a:extLst>
              </a:tr>
            </a:tbl>
          </a:graphicData>
        </a:graphic>
      </p:graphicFrame>
      <p:graphicFrame>
        <p:nvGraphicFramePr>
          <p:cNvPr id="24" name="Tabella 23"/>
          <p:cNvGraphicFramePr>
            <a:graphicFrameLocks noGrp="1"/>
          </p:cNvGraphicFramePr>
          <p:nvPr>
            <p:extLst>
              <p:ext uri="{D42A27DB-BD31-4B8C-83A1-F6EECF244321}">
                <p14:modId xmlns:p14="http://schemas.microsoft.com/office/powerpoint/2010/main" val="2402128832"/>
              </p:ext>
            </p:extLst>
          </p:nvPr>
        </p:nvGraphicFramePr>
        <p:xfrm>
          <a:off x="5673727" y="3883139"/>
          <a:ext cx="2941953" cy="274320"/>
        </p:xfrm>
        <a:graphic>
          <a:graphicData uri="http://schemas.openxmlformats.org/drawingml/2006/table">
            <a:tbl>
              <a:tblPr firstRow="1" bandRow="1">
                <a:tableStyleId>{5C22544A-7EE6-4342-B048-85BDC9FD1C3A}</a:tableStyleId>
              </a:tblPr>
              <a:tblGrid>
                <a:gridCol w="2941953">
                  <a:extLst>
                    <a:ext uri="{9D8B030D-6E8A-4147-A177-3AD203B41FA5}">
                      <a16:colId xmlns:a16="http://schemas.microsoft.com/office/drawing/2014/main" val="3287581011"/>
                    </a:ext>
                  </a:extLst>
                </a:gridCol>
              </a:tblGrid>
              <a:tr h="191021">
                <a:tc>
                  <a:txBody>
                    <a:bodyPr/>
                    <a:lstStyle/>
                    <a:p>
                      <a:r>
                        <a:rPr lang="it-IT" sz="1200" dirty="0" smtClean="0"/>
                        <a:t>Attività</a:t>
                      </a:r>
                      <a:r>
                        <a:rPr lang="it-IT" sz="1200" baseline="0" dirty="0" smtClean="0"/>
                        <a:t> di cooperative </a:t>
                      </a:r>
                      <a:r>
                        <a:rPr lang="it-IT" sz="1200" baseline="0" dirty="0" err="1" smtClean="0"/>
                        <a:t>learning</a:t>
                      </a:r>
                      <a:endParaRPr lang="it-IT"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25418504"/>
                  </a:ext>
                </a:extLst>
              </a:tr>
            </a:tbl>
          </a:graphicData>
        </a:graphic>
      </p:graphicFrame>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8025" y="975360"/>
            <a:ext cx="3277564" cy="2458174"/>
          </a:xfrm>
          <a:prstGeom prst="rect">
            <a:avLst/>
          </a:prstGeom>
        </p:spPr>
      </p:pic>
      <p:pic>
        <p:nvPicPr>
          <p:cNvPr id="7" name="Immagine 6"/>
          <p:cNvPicPr>
            <a:picLocks noChangeAspect="1"/>
          </p:cNvPicPr>
          <p:nvPr/>
        </p:nvPicPr>
        <p:blipFill>
          <a:blip r:embed="rId6"/>
          <a:stretch>
            <a:fillRect/>
          </a:stretch>
        </p:blipFill>
        <p:spPr>
          <a:xfrm>
            <a:off x="344131" y="4878690"/>
            <a:ext cx="2508172" cy="1881129"/>
          </a:xfrm>
          <a:prstGeom prst="rect">
            <a:avLst/>
          </a:prstGeom>
        </p:spPr>
      </p:pic>
      <p:pic>
        <p:nvPicPr>
          <p:cNvPr id="9" name="Immagine 8"/>
          <p:cNvPicPr>
            <a:picLocks noChangeAspect="1"/>
          </p:cNvPicPr>
          <p:nvPr/>
        </p:nvPicPr>
        <p:blipFill>
          <a:blip r:embed="rId7"/>
          <a:stretch>
            <a:fillRect/>
          </a:stretch>
        </p:blipFill>
        <p:spPr>
          <a:xfrm>
            <a:off x="1469189" y="2402190"/>
            <a:ext cx="2664556" cy="1998418"/>
          </a:xfrm>
          <a:prstGeom prst="rect">
            <a:avLst/>
          </a:prstGeom>
        </p:spPr>
      </p:pic>
      <p:pic>
        <p:nvPicPr>
          <p:cNvPr id="11" name="Immagine 10"/>
          <p:cNvPicPr>
            <a:picLocks noChangeAspect="1"/>
          </p:cNvPicPr>
          <p:nvPr/>
        </p:nvPicPr>
        <p:blipFill>
          <a:blip r:embed="rId8"/>
          <a:stretch>
            <a:fillRect/>
          </a:stretch>
        </p:blipFill>
        <p:spPr>
          <a:xfrm>
            <a:off x="5278352" y="2190933"/>
            <a:ext cx="2375065" cy="1776549"/>
          </a:xfrm>
          <a:prstGeom prst="rect">
            <a:avLst/>
          </a:prstGeom>
        </p:spPr>
      </p:pic>
      <p:sp>
        <p:nvSpPr>
          <p:cNvPr id="5" name="Rettangolo 4"/>
          <p:cNvSpPr/>
          <p:nvPr/>
        </p:nvSpPr>
        <p:spPr>
          <a:xfrm>
            <a:off x="5810067" y="6298483"/>
            <a:ext cx="3048938" cy="325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Attivita</a:t>
            </a:r>
            <a:r>
              <a:rPr lang="it-IT" dirty="0" smtClean="0"/>
              <a:t> guidata in giardino</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CasellaDiTesto 1"/>
          <p:cNvSpPr/>
          <p:nvPr/>
        </p:nvSpPr>
        <p:spPr>
          <a:xfrm>
            <a:off x="210595" y="387358"/>
            <a:ext cx="11815942" cy="65448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b="1" dirty="0" smtClean="0">
                <a:solidFill>
                  <a:srgbClr val="000000"/>
                </a:solidFill>
                <a:latin typeface="Calibri" pitchFamily="18"/>
                <a:ea typeface="Microsoft YaHei" pitchFamily="2"/>
                <a:cs typeface="Lucida Sans" pitchFamily="2"/>
              </a:rPr>
              <a:t>ANCHE SE PICCOLI, NEL «NOSTRO PICCOLO»,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b="1" dirty="0" smtClean="0">
                <a:solidFill>
                  <a:srgbClr val="000000"/>
                </a:solidFill>
                <a:latin typeface="Calibri" pitchFamily="18"/>
                <a:ea typeface="Microsoft YaHei" pitchFamily="2"/>
                <a:cs typeface="Lucida Sans" pitchFamily="2"/>
              </a:rPr>
              <a:t>PARTECIPIAMO, COME PROTAGONISTI, A GIORNATE «PARTICOLARI»</a:t>
            </a:r>
          </a:p>
        </p:txBody>
      </p:sp>
      <p:pic>
        <p:nvPicPr>
          <p:cNvPr id="13" name="Immagin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235" y="1136469"/>
            <a:ext cx="2920274" cy="2190205"/>
          </a:xfrm>
          <a:prstGeom prst="rect">
            <a:avLst/>
          </a:prstGeom>
        </p:spPr>
      </p:pic>
      <p:graphicFrame>
        <p:nvGraphicFramePr>
          <p:cNvPr id="16" name="Tabella 15"/>
          <p:cNvGraphicFramePr>
            <a:graphicFrameLocks noGrp="1"/>
          </p:cNvGraphicFramePr>
          <p:nvPr>
            <p:extLst>
              <p:ext uri="{D42A27DB-BD31-4B8C-83A1-F6EECF244321}">
                <p14:modId xmlns:p14="http://schemas.microsoft.com/office/powerpoint/2010/main" val="4143230404"/>
              </p:ext>
            </p:extLst>
          </p:nvPr>
        </p:nvGraphicFramePr>
        <p:xfrm>
          <a:off x="9823270" y="3326674"/>
          <a:ext cx="2154778" cy="1706879"/>
        </p:xfrm>
        <a:graphic>
          <a:graphicData uri="http://schemas.openxmlformats.org/drawingml/2006/table">
            <a:tbl>
              <a:tblPr firstRow="1" bandRow="1">
                <a:tableStyleId>{5C22544A-7EE6-4342-B048-85BDC9FD1C3A}</a:tableStyleId>
              </a:tblPr>
              <a:tblGrid>
                <a:gridCol w="2154778">
                  <a:extLst>
                    <a:ext uri="{9D8B030D-6E8A-4147-A177-3AD203B41FA5}">
                      <a16:colId xmlns:a16="http://schemas.microsoft.com/office/drawing/2014/main" val="787778646"/>
                    </a:ext>
                  </a:extLst>
                </a:gridCol>
              </a:tblGrid>
              <a:tr h="1706879">
                <a:tc>
                  <a:txBody>
                    <a:bodyPr/>
                    <a:lstStyle/>
                    <a:p>
                      <a:r>
                        <a:rPr lang="it-IT" sz="1400" dirty="0" smtClean="0"/>
                        <a:t>PRIMO</a:t>
                      </a:r>
                      <a:r>
                        <a:rPr lang="it-IT" sz="1400" baseline="0" dirty="0" smtClean="0"/>
                        <a:t> VENERDI’ DI </a:t>
                      </a:r>
                      <a:r>
                        <a:rPr lang="it-IT" sz="1400" dirty="0" smtClean="0"/>
                        <a:t>FEBBRAIO </a:t>
                      </a:r>
                    </a:p>
                    <a:p>
                      <a:r>
                        <a:rPr lang="it-IT" sz="1400" dirty="0" smtClean="0"/>
                        <a:t>«GIORNATA DEI CALZINI SPAIATI» </a:t>
                      </a:r>
                    </a:p>
                    <a:p>
                      <a:r>
                        <a:rPr lang="it-IT" sz="1400" dirty="0" smtClean="0"/>
                        <a:t>«DIVERSO E’ PIU’ BELLO»</a:t>
                      </a:r>
                      <a:endParaRPr lang="it-IT"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2434462"/>
                  </a:ext>
                </a:extLst>
              </a:tr>
            </a:tbl>
          </a:graphicData>
        </a:graphic>
      </p:graphicFrame>
      <p:graphicFrame>
        <p:nvGraphicFramePr>
          <p:cNvPr id="17" name="Tabella 16"/>
          <p:cNvGraphicFramePr>
            <a:graphicFrameLocks noGrp="1"/>
          </p:cNvGraphicFramePr>
          <p:nvPr>
            <p:extLst>
              <p:ext uri="{D42A27DB-BD31-4B8C-83A1-F6EECF244321}">
                <p14:modId xmlns:p14="http://schemas.microsoft.com/office/powerpoint/2010/main" val="1647086216"/>
              </p:ext>
            </p:extLst>
          </p:nvPr>
        </p:nvGraphicFramePr>
        <p:xfrm>
          <a:off x="444137" y="1132114"/>
          <a:ext cx="4267199" cy="518160"/>
        </p:xfrm>
        <a:graphic>
          <a:graphicData uri="http://schemas.openxmlformats.org/drawingml/2006/table">
            <a:tbl>
              <a:tblPr firstRow="1" bandRow="1">
                <a:tableStyleId>{5C22544A-7EE6-4342-B048-85BDC9FD1C3A}</a:tableStyleId>
              </a:tblPr>
              <a:tblGrid>
                <a:gridCol w="4267199">
                  <a:extLst>
                    <a:ext uri="{9D8B030D-6E8A-4147-A177-3AD203B41FA5}">
                      <a16:colId xmlns:a16="http://schemas.microsoft.com/office/drawing/2014/main" val="989963442"/>
                    </a:ext>
                  </a:extLst>
                </a:gridCol>
              </a:tblGrid>
              <a:tr h="496389">
                <a:tc>
                  <a:txBody>
                    <a:bodyPr/>
                    <a:lstStyle/>
                    <a:p>
                      <a:pPr algn="ctr"/>
                      <a:r>
                        <a:rPr lang="it-IT" sz="1400" dirty="0" smtClean="0"/>
                        <a:t>13 NOVEMBRE</a:t>
                      </a:r>
                      <a:r>
                        <a:rPr lang="it-IT" sz="1400" baseline="0" dirty="0" smtClean="0"/>
                        <a:t> </a:t>
                      </a:r>
                    </a:p>
                    <a:p>
                      <a:pPr algn="ctr"/>
                      <a:r>
                        <a:rPr lang="it-IT" sz="1400" baseline="0" dirty="0" smtClean="0"/>
                        <a:t>GIORNATA MONDIALE DELLA GENTILEZZA</a:t>
                      </a:r>
                      <a:endParaRPr lang="it-IT" sz="14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7909028"/>
                  </a:ext>
                </a:extLst>
              </a:tr>
            </a:tbl>
          </a:graphicData>
        </a:graphic>
      </p:graphicFrame>
      <p:graphicFrame>
        <p:nvGraphicFramePr>
          <p:cNvPr id="18" name="Tabella 17"/>
          <p:cNvGraphicFramePr>
            <a:graphicFrameLocks noGrp="1"/>
          </p:cNvGraphicFramePr>
          <p:nvPr>
            <p:extLst>
              <p:ext uri="{D42A27DB-BD31-4B8C-83A1-F6EECF244321}">
                <p14:modId xmlns:p14="http://schemas.microsoft.com/office/powerpoint/2010/main" val="3779892713"/>
              </p:ext>
            </p:extLst>
          </p:nvPr>
        </p:nvGraphicFramePr>
        <p:xfrm>
          <a:off x="2032000" y="6357710"/>
          <a:ext cx="6772366" cy="335280"/>
        </p:xfrm>
        <a:graphic>
          <a:graphicData uri="http://schemas.openxmlformats.org/drawingml/2006/table">
            <a:tbl>
              <a:tblPr firstRow="1" bandRow="1">
                <a:tableStyleId>{5C22544A-7EE6-4342-B048-85BDC9FD1C3A}</a:tableStyleId>
              </a:tblPr>
              <a:tblGrid>
                <a:gridCol w="6772366">
                  <a:extLst>
                    <a:ext uri="{9D8B030D-6E8A-4147-A177-3AD203B41FA5}">
                      <a16:colId xmlns:a16="http://schemas.microsoft.com/office/drawing/2014/main" val="3892265196"/>
                    </a:ext>
                  </a:extLst>
                </a:gridCol>
              </a:tblGrid>
              <a:tr h="300899">
                <a:tc>
                  <a:txBody>
                    <a:bodyPr/>
                    <a:lstStyle/>
                    <a:p>
                      <a:r>
                        <a:rPr lang="it-IT" sz="1600" b="0" dirty="0" smtClean="0"/>
                        <a:t>20 NOVEMBRE GIORNATA MONDIALE</a:t>
                      </a:r>
                      <a:r>
                        <a:rPr lang="it-IT" sz="1600" b="0" baseline="0" dirty="0" smtClean="0"/>
                        <a:t> </a:t>
                      </a:r>
                      <a:r>
                        <a:rPr lang="it-IT" sz="1600" b="0" dirty="0" smtClean="0"/>
                        <a:t>DEI DIRITTI DEI BAMBINI </a:t>
                      </a:r>
                      <a:endParaRPr lang="it-IT"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8916660"/>
                  </a:ext>
                </a:extLst>
              </a:tr>
            </a:tbl>
          </a:graphicData>
        </a:graphic>
      </p:graphicFrame>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433" y="1727640"/>
            <a:ext cx="1552390" cy="1755334"/>
          </a:xfrm>
          <a:prstGeom prst="rect">
            <a:avLst/>
          </a:prstGeom>
        </p:spPr>
      </p:pic>
      <p:sp>
        <p:nvSpPr>
          <p:cNvPr id="7" name="Rettangolo 6"/>
          <p:cNvSpPr/>
          <p:nvPr/>
        </p:nvSpPr>
        <p:spPr>
          <a:xfrm>
            <a:off x="0" y="3326675"/>
            <a:ext cx="7210696" cy="54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dirty="0" smtClean="0"/>
              <a:t>             Rinvaso di una piantina, prendersene cura </a:t>
            </a:r>
            <a:r>
              <a:rPr lang="it-IT" sz="1400" dirty="0" err="1" smtClean="0"/>
              <a:t>e’</a:t>
            </a:r>
            <a:r>
              <a:rPr lang="it-IT" sz="1400" dirty="0" smtClean="0"/>
              <a:t> un atto di gentilezza</a:t>
            </a:r>
            <a:endParaRPr lang="it-IT" sz="1400" dirty="0"/>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347" y="1655020"/>
            <a:ext cx="1575713" cy="1856883"/>
          </a:xfrm>
          <a:prstGeom prst="rect">
            <a:avLst/>
          </a:prstGeom>
        </p:spPr>
      </p:pic>
      <p:pic>
        <p:nvPicPr>
          <p:cNvPr id="6" name="Immagin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641383" y="4185465"/>
            <a:ext cx="1998801" cy="2345688"/>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237956" y="4218617"/>
            <a:ext cx="1998801" cy="2279383"/>
          </a:xfrm>
          <a:prstGeom prst="rect">
            <a:avLst/>
          </a:prstGeom>
        </p:spPr>
      </p:pic>
      <p:pic>
        <p:nvPicPr>
          <p:cNvPr id="10" name="Immagin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6874403" y="4206462"/>
            <a:ext cx="1962776" cy="2267665"/>
          </a:xfrm>
          <a:prstGeom prst="rect">
            <a:avLst/>
          </a:prstGeom>
        </p:spPr>
      </p:pic>
      <p:graphicFrame>
        <p:nvGraphicFramePr>
          <p:cNvPr id="11" name="Tabella 10"/>
          <p:cNvGraphicFramePr>
            <a:graphicFrameLocks noGrp="1"/>
          </p:cNvGraphicFramePr>
          <p:nvPr>
            <p:extLst>
              <p:ext uri="{D42A27DB-BD31-4B8C-83A1-F6EECF244321}">
                <p14:modId xmlns:p14="http://schemas.microsoft.com/office/powerpoint/2010/main" val="4139785606"/>
              </p:ext>
            </p:extLst>
          </p:nvPr>
        </p:nvGraphicFramePr>
        <p:xfrm>
          <a:off x="1297577" y="4013290"/>
          <a:ext cx="7106193" cy="637086"/>
        </p:xfrm>
        <a:graphic>
          <a:graphicData uri="http://schemas.openxmlformats.org/drawingml/2006/table">
            <a:tbl>
              <a:tblPr firstRow="1" bandRow="1">
                <a:tableStyleId>{5C22544A-7EE6-4342-B048-85BDC9FD1C3A}</a:tableStyleId>
              </a:tblPr>
              <a:tblGrid>
                <a:gridCol w="7106193">
                  <a:extLst>
                    <a:ext uri="{9D8B030D-6E8A-4147-A177-3AD203B41FA5}">
                      <a16:colId xmlns:a16="http://schemas.microsoft.com/office/drawing/2014/main" val="404954919"/>
                    </a:ext>
                  </a:extLst>
                </a:gridCol>
              </a:tblGrid>
              <a:tr h="637086">
                <a:tc>
                  <a:txBody>
                    <a:bodyPr/>
                    <a:lstStyle/>
                    <a:p>
                      <a:pPr algn="ctr"/>
                      <a:r>
                        <a:rPr lang="it-IT" sz="1400" b="0" dirty="0" smtClean="0"/>
                        <a:t>Dal decalogo dei diritti naturali</a:t>
                      </a:r>
                      <a:r>
                        <a:rPr lang="it-IT" sz="1400" b="0" baseline="0" dirty="0" smtClean="0"/>
                        <a:t> dei bambini…</a:t>
                      </a:r>
                      <a:endParaRPr lang="it-IT" sz="14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76476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Sottotitolo 2"/>
          <p:cNvSpPr txBox="1">
            <a:spLocks noGrp="1"/>
          </p:cNvSpPr>
          <p:nvPr>
            <p:ph type="subTitle" idx="4294967295"/>
          </p:nvPr>
        </p:nvSpPr>
        <p:spPr>
          <a:xfrm>
            <a:off x="3168075" y="2505419"/>
            <a:ext cx="8026402" cy="2944038"/>
          </a:xfrm>
        </p:spPr>
        <p:txBody>
          <a:bodyPr anchorCtr="1"/>
          <a:lstStyle/>
          <a:p>
            <a:pPr marL="0" lvl="0" indent="0" algn="ctr">
              <a:lnSpc>
                <a:spcPct val="80000"/>
              </a:lnSpc>
              <a:spcBef>
                <a:spcPts val="600"/>
              </a:spcBef>
              <a:buNone/>
            </a:pPr>
            <a:r>
              <a:rPr lang="it-IT" sz="2400" dirty="0">
                <a:solidFill>
                  <a:srgbClr val="FFFFFF"/>
                </a:solidFill>
              </a:rPr>
              <a:t>A capo </a:t>
            </a:r>
            <a:r>
              <a:rPr lang="it-IT" sz="2400" dirty="0" smtClean="0">
                <a:solidFill>
                  <a:srgbClr val="FFFFFF"/>
                </a:solidFill>
              </a:rPr>
              <a:t>dell’Istituto, </a:t>
            </a:r>
            <a:endParaRPr lang="it-IT" sz="2400" dirty="0">
              <a:solidFill>
                <a:srgbClr val="FFFFFF"/>
              </a:solidFill>
            </a:endParaRPr>
          </a:p>
          <a:p>
            <a:pPr marL="0" lvl="0" indent="0" algn="ctr">
              <a:lnSpc>
                <a:spcPct val="80000"/>
              </a:lnSpc>
              <a:spcBef>
                <a:spcPts val="600"/>
              </a:spcBef>
              <a:buNone/>
            </a:pPr>
            <a:r>
              <a:rPr lang="it-IT" sz="2400" dirty="0">
                <a:solidFill>
                  <a:srgbClr val="FFFFFF"/>
                </a:solidFill>
              </a:rPr>
              <a:t>da settembre </a:t>
            </a:r>
            <a:r>
              <a:rPr lang="it-IT" sz="2400" dirty="0" smtClean="0">
                <a:solidFill>
                  <a:srgbClr val="FFFFFF"/>
                </a:solidFill>
              </a:rPr>
              <a:t>2019,</a:t>
            </a:r>
            <a:endParaRPr lang="it-IT" sz="2400" dirty="0">
              <a:solidFill>
                <a:srgbClr val="FFFFFF"/>
              </a:solidFill>
            </a:endParaRPr>
          </a:p>
          <a:p>
            <a:pPr marL="0" lvl="0" indent="0" algn="ctr">
              <a:lnSpc>
                <a:spcPct val="80000"/>
              </a:lnSpc>
              <a:spcBef>
                <a:spcPts val="600"/>
              </a:spcBef>
              <a:buNone/>
            </a:pPr>
            <a:r>
              <a:rPr lang="it-IT" sz="2400" dirty="0">
                <a:solidFill>
                  <a:srgbClr val="FFFFFF"/>
                </a:solidFill>
              </a:rPr>
              <a:t>La Dirigente Scolastica</a:t>
            </a:r>
          </a:p>
          <a:p>
            <a:pPr marL="0" lvl="0" indent="0" algn="ctr">
              <a:lnSpc>
                <a:spcPct val="80000"/>
              </a:lnSpc>
              <a:spcBef>
                <a:spcPts val="400"/>
              </a:spcBef>
              <a:buNone/>
            </a:pPr>
            <a:endParaRPr lang="it-IT" sz="1700" dirty="0">
              <a:solidFill>
                <a:srgbClr val="FFFFFF"/>
              </a:solidFill>
            </a:endParaRPr>
          </a:p>
          <a:p>
            <a:pPr marL="0" lvl="0" indent="0" algn="ctr">
              <a:lnSpc>
                <a:spcPct val="80000"/>
              </a:lnSpc>
              <a:spcBef>
                <a:spcPts val="800"/>
              </a:spcBef>
              <a:buNone/>
            </a:pPr>
            <a:r>
              <a:rPr lang="it-IT" sz="3300" b="1" dirty="0">
                <a:solidFill>
                  <a:srgbClr val="FF0000"/>
                </a:solidFill>
                <a:latin typeface="Lucida Calligraphy" pitchFamily="66"/>
              </a:rPr>
              <a:t>Dott.ssa Nicolina Giuseppina</a:t>
            </a:r>
          </a:p>
          <a:p>
            <a:pPr marL="0" lvl="0" indent="0" algn="ctr">
              <a:lnSpc>
                <a:spcPct val="80000"/>
              </a:lnSpc>
              <a:spcBef>
                <a:spcPts val="800"/>
              </a:spcBef>
              <a:buNone/>
            </a:pPr>
            <a:r>
              <a:rPr lang="it-IT" sz="3300" b="1" dirty="0">
                <a:solidFill>
                  <a:srgbClr val="FF0000"/>
                </a:solidFill>
                <a:latin typeface="Lucida Calligraphy" pitchFamily="66"/>
              </a:rPr>
              <a:t> LO VERDE</a:t>
            </a:r>
          </a:p>
        </p:txBody>
      </p:sp>
      <p:pic>
        <p:nvPicPr>
          <p:cNvPr id="3" name="Picture 4" descr="Dirigente Scolastico - Istituto Comprensivo Leonardo Da Vinci">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rot="20463463">
            <a:off x="696912" y="600074"/>
            <a:ext cx="3779836" cy="3238503"/>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218723131"/>
              </p:ext>
            </p:extLst>
          </p:nvPr>
        </p:nvGraphicFramePr>
        <p:xfrm>
          <a:off x="2032000" y="200298"/>
          <a:ext cx="5875383" cy="853440"/>
        </p:xfrm>
        <a:graphic>
          <a:graphicData uri="http://schemas.openxmlformats.org/drawingml/2006/table">
            <a:tbl>
              <a:tblPr firstRow="1" bandRow="1">
                <a:tableStyleId>{5C22544A-7EE6-4342-B048-85BDC9FD1C3A}</a:tableStyleId>
              </a:tblPr>
              <a:tblGrid>
                <a:gridCol w="5875383">
                  <a:extLst>
                    <a:ext uri="{9D8B030D-6E8A-4147-A177-3AD203B41FA5}">
                      <a16:colId xmlns:a16="http://schemas.microsoft.com/office/drawing/2014/main" val="832031378"/>
                    </a:ext>
                  </a:extLst>
                </a:gridCol>
              </a:tblGrid>
              <a:tr h="583473">
                <a:tc>
                  <a:txBody>
                    <a:bodyPr/>
                    <a:lstStyle/>
                    <a:p>
                      <a:r>
                        <a:rPr lang="it-IT" sz="3200" dirty="0" smtClean="0">
                          <a:solidFill>
                            <a:srgbClr val="C00000"/>
                          </a:solidFill>
                        </a:rPr>
                        <a:t>TRA</a:t>
                      </a:r>
                      <a:r>
                        <a:rPr lang="it-IT" sz="3200" baseline="0" dirty="0" smtClean="0">
                          <a:solidFill>
                            <a:srgbClr val="C00000"/>
                          </a:solidFill>
                        </a:rPr>
                        <a:t> I DIVERSI NOSTRI PROGETTI:</a:t>
                      </a:r>
                    </a:p>
                    <a:p>
                      <a:pPr marL="285750" indent="-285750">
                        <a:buFontTx/>
                        <a:buChar char="-"/>
                      </a:pPr>
                      <a:endParaRPr lang="it-IT" baseline="0" dirty="0" smtClean="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3107336"/>
                  </a:ext>
                </a:extLst>
              </a:tr>
            </a:tbl>
          </a:graphicData>
        </a:graphic>
      </p:graphicFrame>
      <p:graphicFrame>
        <p:nvGraphicFramePr>
          <p:cNvPr id="7" name="Tabella 6"/>
          <p:cNvGraphicFramePr>
            <a:graphicFrameLocks noGrp="1"/>
          </p:cNvGraphicFramePr>
          <p:nvPr>
            <p:extLst>
              <p:ext uri="{D42A27DB-BD31-4B8C-83A1-F6EECF244321}">
                <p14:modId xmlns:p14="http://schemas.microsoft.com/office/powerpoint/2010/main" val="3561414002"/>
              </p:ext>
            </p:extLst>
          </p:nvPr>
        </p:nvGraphicFramePr>
        <p:xfrm>
          <a:off x="8987246" y="269966"/>
          <a:ext cx="2751908" cy="383177"/>
        </p:xfrm>
        <a:graphic>
          <a:graphicData uri="http://schemas.openxmlformats.org/drawingml/2006/table">
            <a:tbl>
              <a:tblPr firstRow="1" bandRow="1">
                <a:tableStyleId>{5C22544A-7EE6-4342-B048-85BDC9FD1C3A}</a:tableStyleId>
              </a:tblPr>
              <a:tblGrid>
                <a:gridCol w="2751908">
                  <a:extLst>
                    <a:ext uri="{9D8B030D-6E8A-4147-A177-3AD203B41FA5}">
                      <a16:colId xmlns:a16="http://schemas.microsoft.com/office/drawing/2014/main" val="3707184281"/>
                    </a:ext>
                  </a:extLst>
                </a:gridCol>
              </a:tblGrid>
              <a:tr h="383177">
                <a:tc>
                  <a:txBody>
                    <a:bodyPr/>
                    <a:lstStyle/>
                    <a:p>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193433"/>
                  </a:ext>
                </a:extLst>
              </a:tr>
            </a:tbl>
          </a:graphicData>
        </a:graphic>
      </p:graphicFrame>
      <p:graphicFrame>
        <p:nvGraphicFramePr>
          <p:cNvPr id="9" name="Tabella 8"/>
          <p:cNvGraphicFramePr>
            <a:graphicFrameLocks noGrp="1"/>
          </p:cNvGraphicFramePr>
          <p:nvPr>
            <p:extLst>
              <p:ext uri="{D42A27DB-BD31-4B8C-83A1-F6EECF244321}">
                <p14:modId xmlns:p14="http://schemas.microsoft.com/office/powerpoint/2010/main" val="268155983"/>
              </p:ext>
            </p:extLst>
          </p:nvPr>
        </p:nvGraphicFramePr>
        <p:xfrm>
          <a:off x="3177314" y="1245326"/>
          <a:ext cx="4364309" cy="1053736"/>
        </p:xfrm>
        <a:graphic>
          <a:graphicData uri="http://schemas.openxmlformats.org/drawingml/2006/table">
            <a:tbl>
              <a:tblPr firstRow="1" bandRow="1">
                <a:tableStyleId>{5C22544A-7EE6-4342-B048-85BDC9FD1C3A}</a:tableStyleId>
              </a:tblPr>
              <a:tblGrid>
                <a:gridCol w="4364309">
                  <a:extLst>
                    <a:ext uri="{9D8B030D-6E8A-4147-A177-3AD203B41FA5}">
                      <a16:colId xmlns:a16="http://schemas.microsoft.com/office/drawing/2014/main" val="3764246682"/>
                    </a:ext>
                  </a:extLst>
                </a:gridCol>
              </a:tblGrid>
              <a:tr h="1053736">
                <a:tc>
                  <a:txBody>
                    <a:bodyPr/>
                    <a:lstStyle/>
                    <a:p>
                      <a:r>
                        <a:rPr lang="it-IT" sz="1400" dirty="0" smtClean="0"/>
                        <a:t> </a:t>
                      </a:r>
                      <a:endParaRPr lang="it-IT" sz="18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8648693"/>
                  </a:ext>
                </a:extLst>
              </a:tr>
            </a:tbl>
          </a:graphicData>
        </a:graphic>
      </p:graphicFrame>
      <p:pic>
        <p:nvPicPr>
          <p:cNvPr id="10" name="Immagine 9"/>
          <p:cNvPicPr>
            <a:picLocks noChangeAspect="1"/>
          </p:cNvPicPr>
          <p:nvPr/>
        </p:nvPicPr>
        <p:blipFill>
          <a:blip r:embed="rId2"/>
          <a:stretch>
            <a:fillRect/>
          </a:stretch>
        </p:blipFill>
        <p:spPr>
          <a:xfrm>
            <a:off x="566408" y="1408513"/>
            <a:ext cx="4450464" cy="3453146"/>
          </a:xfrm>
          <a:prstGeom prst="rect">
            <a:avLst/>
          </a:prstGeom>
        </p:spPr>
      </p:pic>
      <p:graphicFrame>
        <p:nvGraphicFramePr>
          <p:cNvPr id="11" name="Tabella 10"/>
          <p:cNvGraphicFramePr>
            <a:graphicFrameLocks noGrp="1"/>
          </p:cNvGraphicFramePr>
          <p:nvPr>
            <p:extLst>
              <p:ext uri="{D42A27DB-BD31-4B8C-83A1-F6EECF244321}">
                <p14:modId xmlns:p14="http://schemas.microsoft.com/office/powerpoint/2010/main" val="3338408765"/>
              </p:ext>
            </p:extLst>
          </p:nvPr>
        </p:nvGraphicFramePr>
        <p:xfrm>
          <a:off x="188805" y="4929054"/>
          <a:ext cx="2513037" cy="409300"/>
        </p:xfrm>
        <a:graphic>
          <a:graphicData uri="http://schemas.openxmlformats.org/drawingml/2006/table">
            <a:tbl>
              <a:tblPr firstRow="1" bandRow="1">
                <a:tableStyleId>{5C22544A-7EE6-4342-B048-85BDC9FD1C3A}</a:tableStyleId>
              </a:tblPr>
              <a:tblGrid>
                <a:gridCol w="2513037">
                  <a:extLst>
                    <a:ext uri="{9D8B030D-6E8A-4147-A177-3AD203B41FA5}">
                      <a16:colId xmlns:a16="http://schemas.microsoft.com/office/drawing/2014/main" val="1455467375"/>
                    </a:ext>
                  </a:extLst>
                </a:gridCol>
              </a:tblGrid>
              <a:tr h="409300">
                <a:tc>
                  <a:txBody>
                    <a:bodyPr/>
                    <a:lstStyle/>
                    <a:p>
                      <a:r>
                        <a:rPr lang="it-IT" dirty="0" smtClean="0"/>
                        <a:t>Educazione</a:t>
                      </a:r>
                      <a:r>
                        <a:rPr lang="it-IT" baseline="0" dirty="0" smtClean="0"/>
                        <a:t> motoria</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4776122"/>
                  </a:ext>
                </a:extLst>
              </a:tr>
            </a:tbl>
          </a:graphicData>
        </a:graphic>
      </p:graphicFrame>
      <p:graphicFrame>
        <p:nvGraphicFramePr>
          <p:cNvPr id="13" name="Tabella 12"/>
          <p:cNvGraphicFramePr>
            <a:graphicFrameLocks noGrp="1"/>
          </p:cNvGraphicFramePr>
          <p:nvPr>
            <p:extLst>
              <p:ext uri="{D42A27DB-BD31-4B8C-83A1-F6EECF244321}">
                <p14:modId xmlns:p14="http://schemas.microsoft.com/office/powerpoint/2010/main" val="2940350601"/>
              </p:ext>
            </p:extLst>
          </p:nvPr>
        </p:nvGraphicFramePr>
        <p:xfrm>
          <a:off x="9988731" y="5251270"/>
          <a:ext cx="1976846" cy="1456142"/>
        </p:xfrm>
        <a:graphic>
          <a:graphicData uri="http://schemas.openxmlformats.org/drawingml/2006/table">
            <a:tbl>
              <a:tblPr firstRow="1" bandRow="1">
                <a:tableStyleId>{5C22544A-7EE6-4342-B048-85BDC9FD1C3A}</a:tableStyleId>
              </a:tblPr>
              <a:tblGrid>
                <a:gridCol w="1976846">
                  <a:extLst>
                    <a:ext uri="{9D8B030D-6E8A-4147-A177-3AD203B41FA5}">
                      <a16:colId xmlns:a16="http://schemas.microsoft.com/office/drawing/2014/main" val="1687658896"/>
                    </a:ext>
                  </a:extLst>
                </a:gridCol>
              </a:tblGrid>
              <a:tr h="1456142">
                <a:tc>
                  <a:txBody>
                    <a:bodyPr/>
                    <a:lstStyle/>
                    <a:p>
                      <a:pPr algn="ctr"/>
                      <a:endParaRPr lang="it-IT" sz="16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8805750"/>
                  </a:ext>
                </a:extLst>
              </a:tr>
            </a:tbl>
          </a:graphicData>
        </a:graphic>
      </p:graphicFrame>
      <p:pic>
        <p:nvPicPr>
          <p:cNvPr id="4" name="Immagine 3"/>
          <p:cNvPicPr>
            <a:picLocks noChangeAspect="1"/>
          </p:cNvPicPr>
          <p:nvPr/>
        </p:nvPicPr>
        <p:blipFill>
          <a:blip r:embed="rId3"/>
          <a:stretch>
            <a:fillRect/>
          </a:stretch>
        </p:blipFill>
        <p:spPr>
          <a:xfrm>
            <a:off x="7219406" y="2902819"/>
            <a:ext cx="4107315" cy="3076522"/>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585823527"/>
              </p:ext>
            </p:extLst>
          </p:nvPr>
        </p:nvGraphicFramePr>
        <p:xfrm>
          <a:off x="7977050" y="2299063"/>
          <a:ext cx="3108961" cy="702532"/>
        </p:xfrm>
        <a:graphic>
          <a:graphicData uri="http://schemas.openxmlformats.org/drawingml/2006/table">
            <a:tbl>
              <a:tblPr firstRow="1" bandRow="1">
                <a:tableStyleId>{5C22544A-7EE6-4342-B048-85BDC9FD1C3A}</a:tableStyleId>
              </a:tblPr>
              <a:tblGrid>
                <a:gridCol w="3108961">
                  <a:extLst>
                    <a:ext uri="{9D8B030D-6E8A-4147-A177-3AD203B41FA5}">
                      <a16:colId xmlns:a16="http://schemas.microsoft.com/office/drawing/2014/main" val="195947540"/>
                    </a:ext>
                  </a:extLst>
                </a:gridCol>
              </a:tblGrid>
              <a:tr h="702532">
                <a:tc>
                  <a:txBody>
                    <a:bodyPr/>
                    <a:lstStyle/>
                    <a:p>
                      <a:r>
                        <a:rPr lang="it-IT" dirty="0" smtClean="0"/>
                        <a:t>Educazione</a:t>
                      </a:r>
                      <a:r>
                        <a:rPr lang="it-IT" baseline="0" dirty="0" smtClean="0"/>
                        <a:t> ambientale:</a:t>
                      </a:r>
                    </a:p>
                    <a:p>
                      <a:r>
                        <a:rPr lang="it-IT" baseline="0" dirty="0" smtClean="0"/>
                        <a:t>Visita all’ Oasi dei Nuovi Nati*</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610535"/>
                  </a:ext>
                </a:extLst>
              </a:tr>
            </a:tbl>
          </a:graphicData>
        </a:graphic>
      </p:graphicFrame>
    </p:spTree>
    <p:extLst>
      <p:ext uri="{BB962C8B-B14F-4D97-AF65-F5344CB8AC3E}">
        <p14:creationId xmlns:p14="http://schemas.microsoft.com/office/powerpoint/2010/main" val="1159502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PETTACOLI TEATRALI&#10;  DEI VOLONTARI AUSER">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0" y="393704"/>
            <a:ext cx="4839855" cy="1041401"/>
          </a:xfrm>
        </p:spPr>
        <p:txBody>
          <a:bodyPr anchorCtr="1">
            <a:normAutofit/>
          </a:bodyPr>
          <a:lstStyle/>
          <a:p>
            <a:pPr lvl="0" algn="ctr"/>
            <a:r>
              <a:rPr lang="it-IT" sz="1600" cap="none" dirty="0" smtClean="0">
                <a:solidFill>
                  <a:schemeClr val="bg1"/>
                </a:solidFill>
                <a:latin typeface="Calibri" panose="020F0502020204030204" pitchFamily="34" charset="0"/>
                <a:cs typeface="Calibri" panose="020F0502020204030204" pitchFamily="34" charset="0"/>
              </a:rPr>
              <a:t>Spettacoli teatrali</a:t>
            </a:r>
            <a:br>
              <a:rPr lang="it-IT" sz="1600" cap="none" dirty="0" smtClean="0">
                <a:solidFill>
                  <a:schemeClr val="bg1"/>
                </a:solidFill>
                <a:latin typeface="Calibri" panose="020F0502020204030204" pitchFamily="34" charset="0"/>
                <a:cs typeface="Calibri" panose="020F0502020204030204" pitchFamily="34" charset="0"/>
              </a:rPr>
            </a:br>
            <a:r>
              <a:rPr lang="it-IT" sz="1600" cap="none" dirty="0" smtClean="0">
                <a:solidFill>
                  <a:schemeClr val="bg1"/>
                </a:solidFill>
                <a:latin typeface="Calibri" panose="020F0502020204030204" pitchFamily="34" charset="0"/>
                <a:cs typeface="Calibri" panose="020F0502020204030204" pitchFamily="34" charset="0"/>
              </a:rPr>
              <a:t>  offerti dal Comune</a:t>
            </a:r>
            <a:endParaRPr lang="it-IT" sz="1600" cap="none" dirty="0">
              <a:solidFill>
                <a:schemeClr val="bg1"/>
              </a:solidFill>
              <a:latin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1004649" y="3927565"/>
            <a:ext cx="3470135" cy="2602596"/>
          </a:xfrm>
          <a:prstGeom prst="rect">
            <a:avLst/>
          </a:prstGeom>
          <a:noFill/>
          <a:ln cap="flat">
            <a:noFill/>
          </a:ln>
        </p:spPr>
      </p:pic>
      <p:pic>
        <p:nvPicPr>
          <p:cNvPr id="7" name="Immagine 6">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304577" y="1435105"/>
            <a:ext cx="3135309" cy="2351482"/>
          </a:xfrm>
          <a:prstGeom prst="rect">
            <a:avLst/>
          </a:prstGeom>
          <a:noFill/>
          <a:ln cap="flat">
            <a:noFill/>
          </a:ln>
        </p:spPr>
      </p:pic>
      <p:sp>
        <p:nvSpPr>
          <p:cNvPr id="8" name="CasellaDiTesto 7"/>
          <p:cNvSpPr txBox="1"/>
          <p:nvPr/>
        </p:nvSpPr>
        <p:spPr>
          <a:xfrm>
            <a:off x="3439886" y="1736436"/>
            <a:ext cx="1524000" cy="646331"/>
          </a:xfrm>
          <a:prstGeom prst="rect">
            <a:avLst/>
          </a:prstGeom>
          <a:noFill/>
        </p:spPr>
        <p:txBody>
          <a:bodyPr wrap="square" rtlCol="0">
            <a:spAutoFit/>
          </a:bodyPr>
          <a:lstStyle/>
          <a:p>
            <a:r>
              <a:rPr lang="it-IT" dirty="0" smtClean="0"/>
              <a:t>«Cappuccetto Rosso»</a:t>
            </a:r>
            <a:endParaRPr lang="it-IT" dirty="0"/>
          </a:p>
        </p:txBody>
      </p:sp>
      <p:sp>
        <p:nvSpPr>
          <p:cNvPr id="9" name="CasellaDiTesto 8"/>
          <p:cNvSpPr txBox="1"/>
          <p:nvPr/>
        </p:nvSpPr>
        <p:spPr>
          <a:xfrm>
            <a:off x="665015" y="6502216"/>
            <a:ext cx="2872514" cy="369332"/>
          </a:xfrm>
          <a:prstGeom prst="rect">
            <a:avLst/>
          </a:prstGeom>
          <a:noFill/>
        </p:spPr>
        <p:txBody>
          <a:bodyPr wrap="square" rtlCol="0">
            <a:spAutoFit/>
          </a:bodyPr>
          <a:lstStyle/>
          <a:p>
            <a:r>
              <a:rPr lang="it-IT" dirty="0" smtClean="0"/>
              <a:t>«La Storia di Babbo Natale»</a:t>
            </a:r>
            <a:endParaRPr lang="it-IT" dirty="0"/>
          </a:p>
        </p:txBody>
      </p:sp>
      <p:pic>
        <p:nvPicPr>
          <p:cNvPr id="10" name="Immagine 9"/>
          <p:cNvPicPr>
            <a:picLocks noChangeAspect="1"/>
          </p:cNvPicPr>
          <p:nvPr/>
        </p:nvPicPr>
        <p:blipFill>
          <a:blip r:embed="rId5"/>
          <a:stretch>
            <a:fillRect/>
          </a:stretch>
        </p:blipFill>
        <p:spPr>
          <a:xfrm>
            <a:off x="7000887" y="273373"/>
            <a:ext cx="4176283" cy="3358101"/>
          </a:xfrm>
          <a:prstGeom prst="rect">
            <a:avLst/>
          </a:prstGeom>
        </p:spPr>
      </p:pic>
      <p:sp>
        <p:nvSpPr>
          <p:cNvPr id="11" name="Rettangolo 10"/>
          <p:cNvSpPr/>
          <p:nvPr/>
        </p:nvSpPr>
        <p:spPr>
          <a:xfrm>
            <a:off x="7633343" y="2856411"/>
            <a:ext cx="3348166" cy="2142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dirty="0" smtClean="0"/>
              <a:t>Ed. Stradale a scuola alla presenza della Polizia Stradale</a:t>
            </a:r>
            <a:endParaRPr lang="it-IT" dirty="0"/>
          </a:p>
        </p:txBody>
      </p:sp>
      <p:graphicFrame>
        <p:nvGraphicFramePr>
          <p:cNvPr id="12" name="Tabella 11"/>
          <p:cNvGraphicFramePr>
            <a:graphicFrameLocks noGrp="1"/>
          </p:cNvGraphicFramePr>
          <p:nvPr>
            <p:extLst>
              <p:ext uri="{D42A27DB-BD31-4B8C-83A1-F6EECF244321}">
                <p14:modId xmlns:p14="http://schemas.microsoft.com/office/powerpoint/2010/main" val="1127017213"/>
              </p:ext>
            </p:extLst>
          </p:nvPr>
        </p:nvGraphicFramePr>
        <p:xfrm>
          <a:off x="6226629" y="6875312"/>
          <a:ext cx="5468982" cy="365760"/>
        </p:xfrm>
        <a:graphic>
          <a:graphicData uri="http://schemas.openxmlformats.org/drawingml/2006/table">
            <a:tbl>
              <a:tblPr firstRow="1" bandRow="1">
                <a:tableStyleId>{5C22544A-7EE6-4342-B048-85BDC9FD1C3A}</a:tableStyleId>
              </a:tblPr>
              <a:tblGrid>
                <a:gridCol w="5468982">
                  <a:extLst>
                    <a:ext uri="{9D8B030D-6E8A-4147-A177-3AD203B41FA5}">
                      <a16:colId xmlns:a16="http://schemas.microsoft.com/office/drawing/2014/main" val="2623024627"/>
                    </a:ext>
                  </a:extLst>
                </a:gridCol>
              </a:tblGrid>
              <a:tr h="0">
                <a:tc>
                  <a:txBody>
                    <a:bodyPr/>
                    <a:lstStyle/>
                    <a:p>
                      <a:endParaRPr lang="it-IT" dirty="0"/>
                    </a:p>
                  </a:txBody>
                  <a:tcPr/>
                </a:tc>
                <a:extLst>
                  <a:ext uri="{0D108BD9-81ED-4DB2-BD59-A6C34878D82A}">
                    <a16:rowId xmlns:a16="http://schemas.microsoft.com/office/drawing/2014/main" val="145116418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2" name="Titolo 1"/>
          <p:cNvSpPr txBox="1"/>
          <p:nvPr/>
        </p:nvSpPr>
        <p:spPr>
          <a:xfrm>
            <a:off x="290962" y="637008"/>
            <a:ext cx="10345786" cy="3995050"/>
          </a:xfrm>
          <a:prstGeom prst="rect">
            <a:avLst/>
          </a:prstGeom>
          <a:noFill/>
          <a:ln cap="flat">
            <a:noFill/>
          </a:ln>
        </p:spPr>
        <p:txBody>
          <a:bodyPr vert="horz" wrap="square" lIns="90004" tIns="44997" rIns="90004" bIns="44997" anchor="t" anchorCtr="0" compatLnSpc="0">
            <a:noAutofit/>
          </a:bodyPr>
          <a:lstStyle/>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000000"/>
                </a:solidFill>
                <a:uFillTx/>
                <a:latin typeface="Bahnschrift Light Condensed" pitchFamily="34"/>
              </a:defRPr>
            </a:pPr>
            <a:r>
              <a:rPr lang="it-IT" sz="1600" b="0" i="0" u="none" strike="noStrike" kern="1200" cap="none" spc="0" baseline="0" dirty="0">
                <a:solidFill>
                  <a:srgbClr val="000000"/>
                </a:solidFill>
                <a:uFillTx/>
                <a:latin typeface="Arial Narrow" pitchFamily="34"/>
                <a:ea typeface="Microsoft YaHei" pitchFamily="2"/>
                <a:cs typeface="Aharoni" pitchFamily="2"/>
              </a:rPr>
              <a:t>Il </a:t>
            </a:r>
            <a:r>
              <a:rPr lang="it-IT" sz="1600" b="1" i="0" u="sng" strike="noStrike" kern="1200" cap="none" spc="0" baseline="0" dirty="0">
                <a:solidFill>
                  <a:srgbClr val="FFFF00"/>
                </a:solidFill>
                <a:uFillTx/>
                <a:latin typeface="Arial Narrow" pitchFamily="34"/>
                <a:ea typeface="Microsoft YaHei" pitchFamily="2"/>
                <a:cs typeface="Aharoni" pitchFamily="2"/>
              </a:rPr>
              <a:t>PROGETTO ACCOGLIENZA</a:t>
            </a:r>
            <a:r>
              <a:rPr lang="it-IT" sz="1600" b="1" i="0" u="none" strike="noStrike" kern="1200" cap="none" spc="0" baseline="0" dirty="0">
                <a:solidFill>
                  <a:srgbClr val="FFFF00"/>
                </a:solidFill>
                <a:uFillTx/>
                <a:latin typeface="Arial Narrow" pitchFamily="34"/>
                <a:ea typeface="Microsoft YaHei" pitchFamily="2"/>
                <a:cs typeface="Aharoni" pitchFamily="2"/>
              </a:rPr>
              <a:t> </a:t>
            </a:r>
            <a:r>
              <a:rPr lang="it-IT" sz="1600" b="0" i="0" u="none" strike="noStrike" kern="1200" cap="none" spc="0" baseline="0" dirty="0">
                <a:solidFill>
                  <a:srgbClr val="000000"/>
                </a:solidFill>
                <a:uFillTx/>
                <a:latin typeface="Arial Narrow" pitchFamily="34"/>
                <a:ea typeface="Microsoft YaHei" pitchFamily="2"/>
                <a:cs typeface="Aharoni" pitchFamily="2"/>
              </a:rPr>
              <a:t>si esplicita anche per i bambini che dovranno affrontare il grande passo verso la </a:t>
            </a:r>
            <a:r>
              <a:rPr lang="it-IT" sz="1600" b="0" i="0" u="none" strike="noStrike" kern="1200" cap="none" spc="0" baseline="0" dirty="0" smtClean="0">
                <a:solidFill>
                  <a:srgbClr val="000000"/>
                </a:solidFill>
                <a:uFillTx/>
                <a:latin typeface="Arial Narrow" pitchFamily="34"/>
                <a:ea typeface="Microsoft YaHei" pitchFamily="2"/>
                <a:cs typeface="Aharoni" pitchFamily="2"/>
              </a:rPr>
              <a:t>Scuola </a:t>
            </a:r>
            <a:r>
              <a:rPr lang="it-IT" sz="1600" dirty="0">
                <a:solidFill>
                  <a:srgbClr val="000000"/>
                </a:solidFill>
                <a:latin typeface="Arial Narrow" pitchFamily="34"/>
                <a:ea typeface="Microsoft YaHei" pitchFamily="2"/>
                <a:cs typeface="Aharoni" pitchFamily="2"/>
              </a:rPr>
              <a:t>P</a:t>
            </a:r>
            <a:r>
              <a:rPr lang="it-IT" sz="1600" b="0" i="0" u="none" strike="noStrike" kern="1200" cap="none" spc="0" baseline="0" dirty="0" smtClean="0">
                <a:solidFill>
                  <a:srgbClr val="000000"/>
                </a:solidFill>
                <a:uFillTx/>
                <a:latin typeface="Arial Narrow" pitchFamily="34"/>
                <a:ea typeface="Microsoft YaHei" pitchFamily="2"/>
                <a:cs typeface="Aharoni" pitchFamily="2"/>
              </a:rPr>
              <a:t>rimaria </a:t>
            </a:r>
          </a:p>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000000"/>
                </a:solidFill>
                <a:uFillTx/>
                <a:latin typeface="Bahnschrift Light Condensed" pitchFamily="34"/>
              </a:defRPr>
            </a:pPr>
            <a:r>
              <a:rPr lang="it-IT" sz="1600" b="0" i="0" u="none" strike="noStrike" kern="1200" cap="none" spc="0" baseline="0" dirty="0" smtClean="0">
                <a:solidFill>
                  <a:srgbClr val="000000"/>
                </a:solidFill>
                <a:uFillTx/>
                <a:latin typeface="Arial Narrow" pitchFamily="34"/>
                <a:ea typeface="Microsoft YaHei" pitchFamily="2"/>
                <a:cs typeface="Aharoni" pitchFamily="2"/>
              </a:rPr>
              <a:t>(</a:t>
            </a:r>
            <a:r>
              <a:rPr lang="it-IT" sz="1600" b="0" i="0" u="none" strike="noStrike" kern="1200" cap="none" spc="0" baseline="0" dirty="0">
                <a:solidFill>
                  <a:srgbClr val="000000"/>
                </a:solidFill>
                <a:uFillTx/>
                <a:latin typeface="Arial Narrow" pitchFamily="34"/>
                <a:ea typeface="Microsoft YaHei" pitchFamily="2"/>
                <a:cs typeface="Aharoni" pitchFamily="2"/>
              </a:rPr>
              <a:t>i nostri Remigini) ed è volto a f</a:t>
            </a:r>
            <a:r>
              <a:rPr lang="it-IT" sz="1600" b="0" i="0" u="none" strike="noStrike" kern="1200" cap="none" spc="0" baseline="0" dirty="0">
                <a:solidFill>
                  <a:srgbClr val="000000"/>
                </a:solidFill>
                <a:uFillTx/>
                <a:latin typeface="Arial Narrow" pitchFamily="34"/>
                <a:ea typeface="Microsoft YaHei" pitchFamily="2"/>
                <a:cs typeface="Lucida Sans" pitchFamily="2"/>
              </a:rPr>
              <a:t>acilitare il passaggio graduale e </a:t>
            </a:r>
            <a:r>
              <a:rPr lang="it-IT" sz="1600" b="0" i="0" u="none" strike="noStrike" kern="1200" cap="none" spc="0" baseline="0" dirty="0" smtClean="0">
                <a:solidFill>
                  <a:srgbClr val="000000"/>
                </a:solidFill>
                <a:uFillTx/>
                <a:latin typeface="Arial Narrow" pitchFamily="34"/>
                <a:ea typeface="Microsoft YaHei" pitchFamily="2"/>
                <a:cs typeface="Lucida Sans" pitchFamily="2"/>
              </a:rPr>
              <a:t>sereno </a:t>
            </a:r>
            <a:r>
              <a:rPr lang="it-IT" sz="1600" b="0" i="0" u="none" strike="noStrike" kern="1200" cap="none" spc="0" baseline="0" dirty="0">
                <a:solidFill>
                  <a:srgbClr val="000000"/>
                </a:solidFill>
                <a:uFillTx/>
                <a:latin typeface="Arial Narrow" pitchFamily="34"/>
                <a:ea typeface="Microsoft YaHei" pitchFamily="2"/>
                <a:cs typeface="Lucida Sans" pitchFamily="2"/>
              </a:rPr>
              <a:t>da un ordine di scuola all’altro,                                                                                                                                                                                                            </a:t>
            </a:r>
            <a:r>
              <a:rPr lang="it-IT" sz="1600" b="0" i="0" u="none" strike="noStrike" kern="1200" cap="none" spc="0" baseline="0" dirty="0" smtClean="0">
                <a:solidFill>
                  <a:srgbClr val="000000"/>
                </a:solidFill>
                <a:uFillTx/>
                <a:latin typeface="Arial Narrow" pitchFamily="34"/>
                <a:ea typeface="Microsoft YaHei" pitchFamily="2"/>
                <a:cs typeface="Lucida Sans" pitchFamily="2"/>
              </a:rPr>
              <a:t>a </a:t>
            </a:r>
            <a:r>
              <a:rPr lang="it-IT" sz="1600" b="0" i="0" u="none" strike="noStrike" kern="1200" cap="none" spc="0" baseline="0" dirty="0">
                <a:solidFill>
                  <a:srgbClr val="000000"/>
                </a:solidFill>
                <a:uFillTx/>
                <a:latin typeface="Arial Narrow" pitchFamily="34"/>
                <a:ea typeface="Microsoft YaHei" pitchFamily="2"/>
                <a:cs typeface="Lucida Sans" pitchFamily="2"/>
              </a:rPr>
              <a:t>provare coscienza di sé e del cambiamento, il senso di crescita e a costruire nuovi rapporti interpersonali </a:t>
            </a:r>
            <a:endParaRPr lang="it-IT" sz="1600" b="0" i="0" u="none" strike="noStrike" kern="1200" cap="none" spc="0" baseline="0" dirty="0" smtClean="0">
              <a:solidFill>
                <a:srgbClr val="000000"/>
              </a:solidFill>
              <a:uFillTx/>
              <a:latin typeface="Arial Narrow" pitchFamily="34"/>
              <a:ea typeface="Microsoft YaHei" pitchFamily="2"/>
              <a:cs typeface="Lucida Sans" pitchFamily="2"/>
            </a:endParaRPr>
          </a:p>
          <a:p>
            <a:pPr marL="0" marR="0" lvl="0" indent="0" algn="ctr" defTabSz="914400" rtl="0" fontAlgn="auto" hangingPunct="1">
              <a:lnSpc>
                <a:spcPct val="100000"/>
              </a:lnSpc>
              <a:spcBef>
                <a:spcPts val="0"/>
              </a:spcBef>
              <a:spcAft>
                <a:spcPts val="0"/>
              </a:spcAft>
              <a:buNone/>
              <a:tabLst/>
              <a:defRPr sz="1600" b="0" i="0" u="none" strike="noStrike" kern="0" cap="none" spc="0" baseline="0">
                <a:solidFill>
                  <a:srgbClr val="000000"/>
                </a:solidFill>
                <a:uFillTx/>
                <a:latin typeface="Bahnschrift Light Condensed" pitchFamily="34"/>
              </a:defRPr>
            </a:pPr>
            <a:r>
              <a:rPr lang="it-IT" sz="1600" b="0" i="0" u="none" strike="noStrike" kern="1200" cap="none" spc="0" baseline="0" dirty="0" smtClean="0">
                <a:solidFill>
                  <a:srgbClr val="000000"/>
                </a:solidFill>
                <a:uFillTx/>
                <a:latin typeface="Arial Narrow" pitchFamily="34"/>
                <a:ea typeface="Microsoft YaHei" pitchFamily="2"/>
                <a:cs typeface="Lucida Sans" pitchFamily="2"/>
              </a:rPr>
              <a:t>(</a:t>
            </a:r>
            <a:r>
              <a:rPr lang="it-IT" sz="1600" b="0" i="0" u="none" strike="noStrike" kern="1200" cap="none" spc="0" baseline="0" dirty="0">
                <a:solidFill>
                  <a:srgbClr val="000000"/>
                </a:solidFill>
                <a:uFillTx/>
                <a:latin typeface="Arial Narrow" pitchFamily="34"/>
                <a:ea typeface="Microsoft YaHei" pitchFamily="2"/>
                <a:cs typeface="Lucida Sans" pitchFamily="2"/>
              </a:rPr>
              <a:t>con i pari, con i </a:t>
            </a:r>
            <a:r>
              <a:rPr lang="it-IT" sz="1600" b="0" i="0" u="none" strike="noStrike" kern="1200" cap="none" spc="0" baseline="0" dirty="0" smtClean="0">
                <a:solidFill>
                  <a:srgbClr val="000000"/>
                </a:solidFill>
                <a:uFillTx/>
                <a:latin typeface="Arial Narrow" pitchFamily="34"/>
                <a:ea typeface="Microsoft YaHei" pitchFamily="2"/>
                <a:cs typeface="Lucida Sans" pitchFamily="2"/>
              </a:rPr>
              <a:t>compagni, </a:t>
            </a:r>
            <a:r>
              <a:rPr lang="it-IT" sz="1600" b="0" i="0" u="none" strike="noStrike" kern="1200" cap="none" spc="0" baseline="0" dirty="0">
                <a:solidFill>
                  <a:srgbClr val="000000"/>
                </a:solidFill>
                <a:uFillTx/>
                <a:latin typeface="Arial Narrow" pitchFamily="34"/>
                <a:ea typeface="Microsoft YaHei" pitchFamily="2"/>
                <a:cs typeface="Lucida Sans" pitchFamily="2"/>
              </a:rPr>
              <a:t>più piccoli/più grandi, con nuovi insegnanti).</a:t>
            </a:r>
          </a:p>
        </p:txBody>
      </p:sp>
      <p:sp>
        <p:nvSpPr>
          <p:cNvPr id="3" name="CasellaDiTesto 3"/>
          <p:cNvSpPr/>
          <p:nvPr/>
        </p:nvSpPr>
        <p:spPr>
          <a:xfrm>
            <a:off x="2015995" y="5677921"/>
            <a:ext cx="7333204" cy="364681"/>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000000"/>
              </a:solidFill>
              <a:uFillTx/>
              <a:latin typeface="Arial" pitchFamily="18"/>
              <a:ea typeface="Microsoft YaHei" pitchFamily="2"/>
              <a:cs typeface="Lucida Sans" pitchFamily="2"/>
            </a:endParaRPr>
          </a:p>
        </p:txBody>
      </p:sp>
      <p:pic>
        <p:nvPicPr>
          <p:cNvPr id="4" name="Immagine 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7681435" y="2178128"/>
            <a:ext cx="2898355" cy="3864473"/>
          </a:xfrm>
          <a:prstGeom prst="rect">
            <a:avLst/>
          </a:prstGeom>
          <a:noFill/>
          <a:ln cap="flat">
            <a:noFill/>
          </a:ln>
        </p:spPr>
      </p:pic>
      <p:pic>
        <p:nvPicPr>
          <p:cNvPr id="5" name="Immagine 7" descr="Istituto Comprensivo di Montecchio Emilia (RE)">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rot="20674678">
            <a:off x="3597524" y="2246476"/>
            <a:ext cx="3514346" cy="2418103"/>
          </a:xfrm>
          <a:prstGeom prst="rect">
            <a:avLst/>
          </a:prstGeom>
          <a:noFill/>
          <a:ln cap="flat">
            <a:noFill/>
          </a:ln>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962" y="2777484"/>
            <a:ext cx="2715815" cy="3709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Titolo 1"/>
          <p:cNvSpPr txBox="1">
            <a:spLocks noGrp="1"/>
          </p:cNvSpPr>
          <p:nvPr>
            <p:ph type="title"/>
          </p:nvPr>
        </p:nvSpPr>
        <p:spPr>
          <a:xfrm>
            <a:off x="609484" y="1550127"/>
            <a:ext cx="11360843" cy="818607"/>
          </a:xfrm>
        </p:spPr>
        <p:txBody>
          <a:bodyPr>
            <a:normAutofit fontScale="90000"/>
          </a:bodyPr>
          <a:lstStyle/>
          <a:p>
            <a:pPr lvl="0"/>
            <a:r>
              <a:rPr lang="it-IT" sz="1000" dirty="0"/>
              <a:t>	</a:t>
            </a:r>
            <a:r>
              <a:rPr lang="it-IT" sz="1300" dirty="0"/>
              <a:t/>
            </a:r>
            <a:br>
              <a:rPr lang="it-IT" sz="1300" dirty="0"/>
            </a:br>
            <a:r>
              <a:rPr lang="it-IT" sz="1300" dirty="0"/>
              <a:t/>
            </a:r>
            <a:br>
              <a:rPr lang="it-IT" sz="1300" dirty="0"/>
            </a:br>
            <a:r>
              <a:rPr lang="it-IT" sz="900" dirty="0"/>
              <a:t>							</a:t>
            </a:r>
            <a:br>
              <a:rPr lang="it-IT" sz="900" dirty="0"/>
            </a:br>
            <a:r>
              <a:rPr lang="it-IT" sz="900" dirty="0"/>
              <a:t/>
            </a:r>
            <a:br>
              <a:rPr lang="it-IT" sz="900" dirty="0"/>
            </a:br>
            <a:r>
              <a:rPr lang="it-IT" sz="900" dirty="0"/>
              <a:t/>
            </a:r>
            <a:br>
              <a:rPr lang="it-IT" sz="900" dirty="0"/>
            </a:br>
            <a:endParaRPr lang="it-IT" sz="900" dirty="0"/>
          </a:p>
        </p:txBody>
      </p:sp>
      <p:sp>
        <p:nvSpPr>
          <p:cNvPr id="3" name="Rettangolo 2"/>
          <p:cNvSpPr/>
          <p:nvPr/>
        </p:nvSpPr>
        <p:spPr>
          <a:xfrm>
            <a:off x="923109" y="548640"/>
            <a:ext cx="10763794" cy="112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Filo conduttore (anno scolastico 2021-22) tra i due ordini di scuola (Infanzia-Primaria) </a:t>
            </a:r>
          </a:p>
          <a:p>
            <a:pPr algn="ctr"/>
            <a:r>
              <a:rPr lang="it-IT" dirty="0" smtClean="0"/>
              <a:t>che ha aiutato i nostri remigini nel passaggio da un ordine di scuola all’altro è stato «IL FILO DI LUCY».</a:t>
            </a:r>
          </a:p>
          <a:p>
            <a:pPr algn="ctr"/>
            <a:r>
              <a:rPr lang="it-IT" dirty="0" smtClean="0"/>
              <a:t>L’utilizzo del filo di lana ci ha aiutato tantissimo nella nostra motricità fine…permettendoci di realizzare dei capolavori</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108" y="2133600"/>
            <a:ext cx="2748039" cy="2061029"/>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613" y="3112935"/>
            <a:ext cx="2504216" cy="3338956"/>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9905" y="2368734"/>
            <a:ext cx="2535493" cy="3001551"/>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3016" y="3425748"/>
            <a:ext cx="2381613" cy="3175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1357746" y="479429"/>
            <a:ext cx="9157853" cy="5870576"/>
          </a:xfrm>
        </p:spPr>
        <p:txBody>
          <a:bodyPr anchorCtr="1">
            <a:normAutofit fontScale="90000"/>
          </a:bodyPr>
          <a:lstStyle/>
          <a:p>
            <a:pPr lvl="0" algn="ctr"/>
            <a:r>
              <a:rPr lang="it-IT" sz="5900" b="1" dirty="0"/>
              <a:t>ATTIVITA’ CURRICULARI</a:t>
            </a:r>
            <a:br>
              <a:rPr lang="it-IT" sz="5900" b="1" dirty="0"/>
            </a:br>
            <a:r>
              <a:rPr lang="it-IT" sz="5900" b="1" dirty="0"/>
              <a:t/>
            </a:r>
            <a:br>
              <a:rPr lang="it-IT" sz="5900" b="1" dirty="0"/>
            </a:br>
            <a:r>
              <a:rPr lang="it-IT" sz="2500" dirty="0"/>
              <a:t>OGNI </a:t>
            </a:r>
            <a:r>
              <a:rPr lang="it-IT" sz="2500" dirty="0" smtClean="0"/>
              <a:t>ANNO, partendo dalle finalità proprie della scuola dell’infanzia, indicate dai testi ministeriali,</a:t>
            </a:r>
            <a:br>
              <a:rPr lang="it-IT" sz="2500" dirty="0" smtClean="0"/>
            </a:br>
            <a:r>
              <a:rPr lang="it-IT" sz="2500" dirty="0" smtClean="0"/>
              <a:t> si SCELGONO PERCORSI PROGETTATI</a:t>
            </a:r>
            <a:br>
              <a:rPr lang="it-IT" sz="2500" dirty="0" smtClean="0"/>
            </a:br>
            <a:r>
              <a:rPr lang="it-IT" sz="2500" dirty="0" smtClean="0"/>
              <a:t> SEGUENDO </a:t>
            </a:r>
            <a:r>
              <a:rPr lang="it-IT" sz="2500" dirty="0"/>
              <a:t>IL CURRICOLO. </a:t>
            </a:r>
            <a:r>
              <a:rPr lang="it-IT" sz="2500" dirty="0" smtClean="0"/>
              <a:t/>
            </a:r>
            <a:br>
              <a:rPr lang="it-IT" sz="2500" dirty="0" smtClean="0"/>
            </a:br>
            <a:r>
              <a:rPr lang="it-IT" sz="2500" dirty="0" smtClean="0"/>
              <a:t>Viene steso un piano di lavoro </a:t>
            </a:r>
            <a:br>
              <a:rPr lang="it-IT" sz="2500" dirty="0" smtClean="0"/>
            </a:br>
            <a:r>
              <a:rPr lang="it-IT" sz="2500" dirty="0" smtClean="0"/>
              <a:t>(programmazione annuale) </a:t>
            </a:r>
            <a:br>
              <a:rPr lang="it-IT" sz="2500" dirty="0" smtClean="0"/>
            </a:br>
            <a:r>
              <a:rPr lang="it-IT" sz="2500" dirty="0" smtClean="0"/>
              <a:t>su un argomento di interesse </a:t>
            </a:r>
            <a:br>
              <a:rPr lang="it-IT" sz="2500" dirty="0" smtClean="0"/>
            </a:br>
            <a:r>
              <a:rPr lang="it-IT" sz="2500" dirty="0" smtClean="0"/>
              <a:t>per lo sviluppo totale del singolo in collaborazione anche con progetti offerti </a:t>
            </a:r>
            <a:br>
              <a:rPr lang="it-IT" sz="2500" dirty="0" smtClean="0"/>
            </a:br>
            <a:r>
              <a:rPr lang="it-IT" sz="2500" dirty="0" smtClean="0"/>
              <a:t>dall’amministrazione comunale</a:t>
            </a:r>
            <a:r>
              <a:rPr lang="it-IT" sz="2500" dirty="0"/>
              <a:t/>
            </a:r>
            <a:br>
              <a:rPr lang="it-IT" sz="2500" dirty="0"/>
            </a:br>
            <a:r>
              <a:rPr lang="it-IT" sz="2500" b="1" dirty="0"/>
              <a:t/>
            </a:r>
            <a:br>
              <a:rPr lang="it-IT" sz="2500" b="1" dirty="0"/>
            </a:br>
            <a:r>
              <a:rPr lang="it-IT" sz="2500" b="1" dirty="0"/>
              <a:t/>
            </a:r>
            <a:br>
              <a:rPr lang="it-IT" sz="2500" b="1" dirty="0"/>
            </a:br>
            <a:r>
              <a:rPr lang="it-IT" sz="2500" b="1" dirty="0"/>
              <a:t/>
            </a:r>
            <a:br>
              <a:rPr lang="it-IT" sz="2500" b="1" dirty="0"/>
            </a:br>
            <a:endParaRPr lang="it-IT" sz="25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71053" y="1482727"/>
            <a:ext cx="11720943" cy="8804272"/>
          </a:xfrm>
        </p:spPr>
        <p:txBody>
          <a:bodyPr lIns="0" tIns="0" rIns="0" bIns="0"/>
          <a:lstStyle/>
          <a:p>
            <a:pPr lvl="0"/>
            <a:r>
              <a:rPr lang="it-IT" sz="2000" b="1" dirty="0">
                <a:solidFill>
                  <a:schemeClr val="tx1"/>
                </a:solidFill>
                <a:latin typeface="Calibri" pitchFamily="18"/>
              </a:rPr>
              <a:t>A differenza degli altri ordini di scuola dove le iscrizioni si effettuano on line, per la scuola dell’infanzia le iscrizioni avvengono con la consueta modalità del </a:t>
            </a:r>
            <a:r>
              <a:rPr lang="it-IT" sz="2000" b="1" dirty="0">
                <a:solidFill>
                  <a:schemeClr val="bg1"/>
                </a:solidFill>
                <a:latin typeface="Calibri" pitchFamily="18"/>
              </a:rPr>
              <a:t>MODELLO CARTACEO  </a:t>
            </a:r>
            <a:r>
              <a:rPr lang="it-IT" sz="2000" b="1" dirty="0">
                <a:solidFill>
                  <a:schemeClr val="tx1"/>
                </a:solidFill>
                <a:latin typeface="Calibri" pitchFamily="18"/>
              </a:rPr>
              <a:t>da presentare materialmente alla segreteria della scuola.</a:t>
            </a:r>
            <a:br>
              <a:rPr lang="it-IT" sz="2000" b="1" dirty="0">
                <a:solidFill>
                  <a:schemeClr val="tx1"/>
                </a:solidFill>
                <a:latin typeface="Calibri" pitchFamily="18"/>
              </a:rPr>
            </a:br>
            <a:r>
              <a:rPr lang="it-IT" sz="2000" b="1" dirty="0">
                <a:solidFill>
                  <a:schemeClr val="tx1"/>
                </a:solidFill>
                <a:latin typeface="Calibri" pitchFamily="18"/>
              </a:rPr>
              <a:t>Il Ministero dell’Istruzione ha predisposto un apposito modello da utilizzare per le </a:t>
            </a:r>
            <a:r>
              <a:rPr lang="it-IT" sz="2000" b="1" dirty="0" smtClean="0">
                <a:solidFill>
                  <a:schemeClr val="tx1"/>
                </a:solidFill>
                <a:latin typeface="Calibri" pitchFamily="18"/>
              </a:rPr>
              <a:t>iscrizioni,</a:t>
            </a:r>
            <a:r>
              <a:rPr lang="it-IT" sz="2000" b="1" dirty="0">
                <a:solidFill>
                  <a:schemeClr val="tx1"/>
                </a:solidFill>
                <a:latin typeface="Calibri" pitchFamily="18"/>
              </a:rPr>
              <a:t/>
            </a:r>
            <a:br>
              <a:rPr lang="it-IT" sz="2000" b="1" dirty="0">
                <a:solidFill>
                  <a:schemeClr val="tx1"/>
                </a:solidFill>
                <a:latin typeface="Calibri" pitchFamily="18"/>
              </a:rPr>
            </a:br>
            <a:r>
              <a:rPr lang="it-IT" sz="2000" b="1" dirty="0" smtClean="0">
                <a:solidFill>
                  <a:schemeClr val="tx1"/>
                </a:solidFill>
                <a:latin typeface="Calibri" pitchFamily="18"/>
              </a:rPr>
              <a:t>Che, </a:t>
            </a:r>
            <a:r>
              <a:rPr lang="it-IT" sz="2000" b="1" dirty="0" err="1" smtClean="0">
                <a:solidFill>
                  <a:schemeClr val="tx1"/>
                </a:solidFill>
                <a:latin typeface="Calibri" pitchFamily="18"/>
              </a:rPr>
              <a:t>sara’</a:t>
            </a:r>
            <a:r>
              <a:rPr lang="it-IT" sz="2000" b="1" dirty="0" smtClean="0">
                <a:solidFill>
                  <a:schemeClr val="tx1"/>
                </a:solidFill>
                <a:latin typeface="Calibri" pitchFamily="18"/>
              </a:rPr>
              <a:t> visionabile sul nostro sito, </a:t>
            </a:r>
            <a:r>
              <a:rPr lang="it-IT" sz="2000" b="1" dirty="0">
                <a:solidFill>
                  <a:schemeClr val="tx1"/>
                </a:solidFill>
                <a:latin typeface="Calibri" pitchFamily="18"/>
              </a:rPr>
              <a:t>alla voce </a:t>
            </a:r>
            <a:r>
              <a:rPr lang="it-IT" sz="2000" b="1" i="1" dirty="0">
                <a:solidFill>
                  <a:schemeClr val="tx1"/>
                </a:solidFill>
                <a:latin typeface="Calibri" pitchFamily="18"/>
              </a:rPr>
              <a:t>«NEWS» – Avviso iscrizioni anno scolastico </a:t>
            </a:r>
            <a:r>
              <a:rPr lang="it-IT" sz="2000" b="1" i="1" dirty="0" smtClean="0">
                <a:solidFill>
                  <a:schemeClr val="tx1"/>
                </a:solidFill>
                <a:latin typeface="Calibri" pitchFamily="18"/>
              </a:rPr>
              <a:t>2023/2024</a:t>
            </a:r>
            <a:r>
              <a:rPr lang="it-IT" sz="2000" b="1" dirty="0" smtClean="0">
                <a:solidFill>
                  <a:schemeClr val="tx1"/>
                </a:solidFill>
                <a:latin typeface="Calibri" pitchFamily="18"/>
              </a:rPr>
              <a:t>, non appena il ministero lo </a:t>
            </a:r>
            <a:r>
              <a:rPr lang="it-IT" sz="2000" b="1" dirty="0" err="1" smtClean="0">
                <a:solidFill>
                  <a:schemeClr val="tx1"/>
                </a:solidFill>
                <a:latin typeface="Calibri" pitchFamily="18"/>
              </a:rPr>
              <a:t>rendera’</a:t>
            </a:r>
            <a:r>
              <a:rPr lang="it-IT" sz="2000" b="1" dirty="0" smtClean="0">
                <a:solidFill>
                  <a:schemeClr val="tx1"/>
                </a:solidFill>
                <a:latin typeface="Calibri" pitchFamily="18"/>
              </a:rPr>
              <a:t> pubblico</a:t>
            </a: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a:t>
            </a:r>
            <a:r>
              <a:rPr lang="it-IT" sz="2000" b="1" dirty="0" err="1" smtClean="0">
                <a:solidFill>
                  <a:schemeClr val="tx1"/>
                </a:solidFill>
                <a:latin typeface="Calibri" pitchFamily="18"/>
              </a:rPr>
              <a:t>sara’</a:t>
            </a:r>
            <a:r>
              <a:rPr lang="it-IT" sz="2000" b="1" dirty="0" smtClean="0">
                <a:solidFill>
                  <a:schemeClr val="tx1"/>
                </a:solidFill>
                <a:latin typeface="Calibri" pitchFamily="18"/>
              </a:rPr>
              <a:t> possibile iscrivere i </a:t>
            </a:r>
            <a:r>
              <a:rPr lang="it-IT" sz="2000" b="1" dirty="0">
                <a:solidFill>
                  <a:schemeClr val="tx1"/>
                </a:solidFill>
                <a:latin typeface="Calibri" pitchFamily="18"/>
              </a:rPr>
              <a:t>bambini di età </a:t>
            </a:r>
            <a:r>
              <a:rPr lang="it-IT" sz="2000" b="1" dirty="0" smtClean="0">
                <a:solidFill>
                  <a:schemeClr val="tx1"/>
                </a:solidFill>
                <a:latin typeface="Calibri" pitchFamily="18"/>
              </a:rPr>
              <a:t>compresa</a:t>
            </a:r>
            <a:r>
              <a:rPr lang="it-IT" sz="2000" b="1" dirty="0">
                <a:solidFill>
                  <a:schemeClr val="tx1"/>
                </a:solidFill>
                <a:latin typeface="Calibri" pitchFamily="18"/>
              </a:rPr>
              <a:t> </a:t>
            </a:r>
            <a:r>
              <a:rPr lang="it-IT" sz="2000" b="1" dirty="0" smtClean="0">
                <a:solidFill>
                  <a:schemeClr val="tx1"/>
                </a:solidFill>
                <a:latin typeface="Calibri" pitchFamily="18"/>
              </a:rPr>
              <a:t>tra </a:t>
            </a:r>
            <a:r>
              <a:rPr lang="it-IT" sz="2000" b="1" dirty="0">
                <a:solidFill>
                  <a:schemeClr val="tx1"/>
                </a:solidFill>
                <a:latin typeface="Calibri" pitchFamily="18"/>
              </a:rPr>
              <a:t>i 3 e i 5 anni compiuti entro il 31 dicembre </a:t>
            </a:r>
            <a:r>
              <a:rPr lang="it-IT" sz="2000" b="1" dirty="0" smtClean="0">
                <a:solidFill>
                  <a:schemeClr val="tx1"/>
                </a:solidFill>
                <a:latin typeface="Calibri" pitchFamily="18"/>
              </a:rPr>
              <a:t>2023.</a:t>
            </a: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a:r>
            <a:br>
              <a:rPr lang="it-IT" sz="2000" b="1" dirty="0">
                <a:solidFill>
                  <a:schemeClr val="tx1"/>
                </a:solidFill>
                <a:latin typeface="Calibri" pitchFamily="18"/>
              </a:rPr>
            </a:br>
            <a:r>
              <a:rPr lang="it-IT" sz="2000" b="1" dirty="0">
                <a:solidFill>
                  <a:schemeClr val="tx1"/>
                </a:solidFill>
                <a:latin typeface="Calibri" pitchFamily="18"/>
              </a:rPr>
              <a:t>	Poiché la scuola dell’infanzia non è ancora scuola dell’obbligo, l’iscrizione è consentita nel limite dei posti disponibili. In caso di eccedenza del numero di domande in base ai posti disponibili, la precedenza di iscrizione tiene conto dei criteri stabiliti da ogni scuola e resi pubblici prima del termine delle iscrizioni. (</a:t>
            </a:r>
            <a:r>
              <a:rPr lang="it-IT" sz="2000" b="1" dirty="0">
                <a:solidFill>
                  <a:schemeClr val="bg1"/>
                </a:solidFill>
                <a:latin typeface="Calibri" pitchFamily="18"/>
              </a:rPr>
              <a:t>LISTE D'ATTESA</a:t>
            </a:r>
            <a:r>
              <a:rPr lang="it-IT" sz="2000" b="1" dirty="0">
                <a:solidFill>
                  <a:schemeClr val="tx1"/>
                </a:solidFill>
                <a:latin typeface="Calibri" pitchFamily="18"/>
              </a:rPr>
              <a:t>)</a:t>
            </a:r>
            <a:r>
              <a:rPr lang="it-IT" sz="2000" b="1" dirty="0">
                <a:solidFill>
                  <a:srgbClr val="FFFF00"/>
                </a:solidFill>
                <a:latin typeface="Calibri" pitchFamily="18"/>
              </a:rPr>
              <a:t/>
            </a:r>
            <a:br>
              <a:rPr lang="it-IT" sz="2000" b="1" dirty="0">
                <a:solidFill>
                  <a:srgbClr val="FFFF00"/>
                </a:solidFill>
                <a:latin typeface="Calibri" pitchFamily="18"/>
              </a:rPr>
            </a:br>
            <a:r>
              <a:rPr lang="it-IT" sz="4000" b="1" dirty="0">
                <a:solidFill>
                  <a:srgbClr val="00CC00"/>
                </a:solidFill>
                <a:latin typeface="Calibri" pitchFamily="18"/>
              </a:rPr>
              <a:t/>
            </a:r>
            <a:br>
              <a:rPr lang="it-IT" sz="4000" b="1" dirty="0">
                <a:solidFill>
                  <a:srgbClr val="00CC00"/>
                </a:solidFill>
                <a:latin typeface="Calibri" pitchFamily="18"/>
              </a:rPr>
            </a:br>
            <a:r>
              <a:rPr lang="it-IT" sz="4000" b="1" dirty="0">
                <a:latin typeface="Calibri" pitchFamily="18"/>
              </a:rPr>
              <a:t/>
            </a:r>
            <a:br>
              <a:rPr lang="it-IT" sz="4000" b="1" dirty="0">
                <a:latin typeface="Calibri" pitchFamily="18"/>
              </a:rPr>
            </a:br>
            <a:r>
              <a:rPr lang="it-IT" sz="4000" b="1" dirty="0">
                <a:latin typeface="Calibri" pitchFamily="18"/>
              </a:rPr>
              <a:t/>
            </a:r>
            <a:br>
              <a:rPr lang="it-IT" sz="4000" b="1" dirty="0">
                <a:latin typeface="Calibri" pitchFamily="18"/>
              </a:rPr>
            </a:br>
            <a:r>
              <a:rPr lang="it-IT" sz="4000" b="1" dirty="0">
                <a:latin typeface="Calibri" pitchFamily="18"/>
              </a:rPr>
              <a:t/>
            </a:r>
            <a:br>
              <a:rPr lang="it-IT" sz="4000" b="1" dirty="0">
                <a:latin typeface="Calibri" pitchFamily="18"/>
              </a:rPr>
            </a:br>
            <a:endParaRPr lang="it-IT" sz="4000" b="1" dirty="0">
              <a:latin typeface="Calibri" pitchFamily="18"/>
            </a:endParaRPr>
          </a:p>
        </p:txBody>
      </p:sp>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5951536" y="693993"/>
            <a:ext cx="5471998" cy="115328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875342" y="975360"/>
            <a:ext cx="10367424" cy="6575519"/>
          </a:xfrm>
        </p:spPr>
        <p:txBody>
          <a:bodyPr lIns="0" tIns="0" rIns="0" bIns="0">
            <a:normAutofit fontScale="90000"/>
          </a:bodyPr>
          <a:lstStyle/>
          <a:p>
            <a:pPr lvl="0"/>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1800" b="1" dirty="0">
                <a:solidFill>
                  <a:srgbClr val="00CC00"/>
                </a:solidFill>
                <a:latin typeface="Calibri" pitchFamily="18"/>
              </a:rPr>
              <a:t/>
            </a:r>
            <a:br>
              <a:rPr lang="it-IT" sz="1800" b="1" dirty="0">
                <a:solidFill>
                  <a:srgbClr val="00CC00"/>
                </a:solidFill>
                <a:latin typeface="Calibri" pitchFamily="18"/>
              </a:rPr>
            </a:br>
            <a:r>
              <a:rPr lang="it-IT" sz="2000" b="1" dirty="0">
                <a:solidFill>
                  <a:srgbClr val="00CC00"/>
                </a:solidFill>
                <a:latin typeface="Calibri" pitchFamily="18"/>
              </a:rPr>
              <a:t/>
            </a:r>
            <a:br>
              <a:rPr lang="it-IT" sz="2000" b="1" dirty="0">
                <a:solidFill>
                  <a:srgbClr val="00CC00"/>
                </a:solidFill>
                <a:latin typeface="Calibri" pitchFamily="18"/>
              </a:rPr>
            </a:br>
            <a:r>
              <a:rPr lang="it-IT" sz="2000" b="1" dirty="0">
                <a:solidFill>
                  <a:srgbClr val="CC0000"/>
                </a:solidFill>
                <a:latin typeface="Calibri" pitchFamily="18"/>
              </a:rPr>
              <a:t>Al momento dell’iscrizione i genitori dei bambini possono effettuare scelte personali relative a due questioni: </a:t>
            </a:r>
            <a:r>
              <a:rPr lang="it-IT" sz="2000" b="1" dirty="0">
                <a:solidFill>
                  <a:schemeClr val="tx1"/>
                </a:solidFill>
                <a:latin typeface="Calibri" pitchFamily="18"/>
              </a:rPr>
              <a:t>l’</a:t>
            </a:r>
            <a:r>
              <a:rPr lang="it-IT" sz="2000" b="1" dirty="0">
                <a:solidFill>
                  <a:srgbClr val="111111"/>
                </a:solidFill>
                <a:latin typeface="Calibri" pitchFamily="18"/>
              </a:rPr>
              <a:t>ORARIO</a:t>
            </a:r>
            <a:r>
              <a:rPr lang="it-IT" sz="2000" b="1" dirty="0">
                <a:solidFill>
                  <a:srgbClr val="CC0000"/>
                </a:solidFill>
                <a:latin typeface="Calibri" pitchFamily="18"/>
              </a:rPr>
              <a:t> di partecipazione alle attività e l’eventuale scelta dell’insegnamento della </a:t>
            </a:r>
            <a:r>
              <a:rPr lang="it-IT" sz="2000" b="1" dirty="0">
                <a:solidFill>
                  <a:srgbClr val="111111"/>
                </a:solidFill>
                <a:latin typeface="Calibri" pitchFamily="18"/>
              </a:rPr>
              <a:t>RELIGIONE CATTOLICA</a:t>
            </a:r>
            <a:r>
              <a:rPr lang="it-IT" sz="2000" b="1" dirty="0">
                <a:solidFill>
                  <a:srgbClr val="CC0000"/>
                </a:solidFill>
                <a:latin typeface="Calibri" pitchFamily="18"/>
              </a:rPr>
              <a:t>, che non è catechesi ma un insegnamento ispirato ai valori </a:t>
            </a:r>
            <a:r>
              <a:rPr lang="it-IT" sz="2000" b="1" dirty="0" smtClean="0">
                <a:solidFill>
                  <a:srgbClr val="CC0000"/>
                </a:solidFill>
                <a:latin typeface="Calibri" pitchFamily="18"/>
              </a:rPr>
              <a:t>del cattolicesimo</a:t>
            </a:r>
            <a:r>
              <a:rPr lang="it-IT" sz="2000" b="1" dirty="0">
                <a:solidFill>
                  <a:srgbClr val="CC0000"/>
                </a:solidFill>
                <a:latin typeface="Calibri" pitchFamily="18"/>
              </a:rPr>
              <a:t>. </a:t>
            </a:r>
            <a:r>
              <a:rPr lang="it-IT" sz="2000" b="1" dirty="0" smtClean="0">
                <a:solidFill>
                  <a:srgbClr val="CC0000"/>
                </a:solidFill>
                <a:latin typeface="Calibri" pitchFamily="18"/>
              </a:rPr>
              <a:t/>
            </a:r>
            <a:br>
              <a:rPr lang="it-IT" sz="2000" b="1" dirty="0" smtClean="0">
                <a:solidFill>
                  <a:srgbClr val="CC0000"/>
                </a:solidFill>
                <a:latin typeface="Calibri" pitchFamily="18"/>
              </a:rPr>
            </a:br>
            <a:r>
              <a:rPr lang="it-IT" sz="2000" b="1" dirty="0" smtClean="0">
                <a:solidFill>
                  <a:srgbClr val="CC0000"/>
                </a:solidFill>
                <a:latin typeface="Calibri" pitchFamily="18"/>
              </a:rPr>
              <a:t>Tale </a:t>
            </a:r>
            <a:r>
              <a:rPr lang="it-IT" sz="2000" b="1" dirty="0">
                <a:solidFill>
                  <a:srgbClr val="CC0000"/>
                </a:solidFill>
                <a:latin typeface="Calibri" pitchFamily="18"/>
              </a:rPr>
              <a:t>insegnamento è affidato ad un'insegnate individuata dalla Curia.</a:t>
            </a:r>
            <a:r>
              <a:rPr lang="it-IT" sz="2000" b="1" dirty="0">
                <a:solidFill>
                  <a:srgbClr val="FF9900"/>
                </a:solidFill>
                <a:latin typeface="Calibri" pitchFamily="18"/>
              </a:rPr>
              <a:t/>
            </a:r>
            <a:br>
              <a:rPr lang="it-IT" sz="2000" b="1" dirty="0">
                <a:solidFill>
                  <a:srgbClr val="FF9900"/>
                </a:solidFill>
                <a:latin typeface="Calibri" pitchFamily="18"/>
              </a:rPr>
            </a:br>
            <a:r>
              <a:rPr lang="it-IT" sz="2000" b="1" dirty="0">
                <a:solidFill>
                  <a:srgbClr val="00CC33"/>
                </a:solidFill>
                <a:latin typeface="Calibri" pitchFamily="18"/>
              </a:rPr>
              <a:t/>
            </a:r>
            <a:br>
              <a:rPr lang="it-IT" sz="2000" b="1" dirty="0">
                <a:solidFill>
                  <a:srgbClr val="00CC33"/>
                </a:solidFill>
                <a:latin typeface="Calibri" pitchFamily="18"/>
              </a:rPr>
            </a:br>
            <a:r>
              <a:rPr lang="it-IT" sz="2000" b="1" dirty="0">
                <a:solidFill>
                  <a:srgbClr val="0000FF"/>
                </a:solidFill>
                <a:latin typeface="Calibri" pitchFamily="18"/>
              </a:rPr>
              <a:t>L’orario ordinario delle attività didattiche è di </a:t>
            </a:r>
            <a:r>
              <a:rPr lang="it-IT" sz="2000" b="1" dirty="0">
                <a:solidFill>
                  <a:srgbClr val="111111"/>
                </a:solidFill>
                <a:latin typeface="Calibri" pitchFamily="18"/>
              </a:rPr>
              <a:t>40 ORE</a:t>
            </a:r>
            <a:r>
              <a:rPr lang="it-IT" sz="2000" b="1" dirty="0">
                <a:solidFill>
                  <a:srgbClr val="0000FF"/>
                </a:solidFill>
                <a:latin typeface="Calibri" pitchFamily="18"/>
              </a:rPr>
              <a:t> settimanali (mattino e pomeriggio), ma i genitori possono chiedere l’ </a:t>
            </a:r>
            <a:r>
              <a:rPr lang="it-IT" sz="2000" b="1" dirty="0">
                <a:solidFill>
                  <a:srgbClr val="111111"/>
                </a:solidFill>
                <a:latin typeface="Calibri" pitchFamily="18"/>
              </a:rPr>
              <a:t>ORARIO RIDOTTO</a:t>
            </a:r>
            <a:r>
              <a:rPr lang="it-IT" sz="2000" b="1" dirty="0">
                <a:solidFill>
                  <a:srgbClr val="0000FF"/>
                </a:solidFill>
                <a:latin typeface="Calibri" pitchFamily="18"/>
              </a:rPr>
              <a:t> con frequenza soltanto delle attività educative del mattino</a:t>
            </a:r>
            <a:r>
              <a:rPr lang="it-IT" sz="2000" dirty="0">
                <a:solidFill>
                  <a:srgbClr val="0000FF"/>
                </a:solidFill>
                <a:latin typeface="Calibri" pitchFamily="18"/>
              </a:rPr>
              <a:t> </a:t>
            </a:r>
            <a:r>
              <a:rPr lang="it-IT" sz="2000" b="1" dirty="0">
                <a:solidFill>
                  <a:srgbClr val="0000FF"/>
                </a:solidFill>
                <a:latin typeface="Calibri" pitchFamily="18"/>
              </a:rPr>
              <a:t>o l’ </a:t>
            </a:r>
            <a:r>
              <a:rPr lang="it-IT" sz="2000" b="1" dirty="0">
                <a:solidFill>
                  <a:srgbClr val="031830"/>
                </a:solidFill>
                <a:latin typeface="Calibri" pitchFamily="18"/>
              </a:rPr>
              <a:t>ORARIO </a:t>
            </a:r>
            <a:r>
              <a:rPr lang="it-IT" sz="2000" b="1" dirty="0" smtClean="0">
                <a:solidFill>
                  <a:srgbClr val="031830"/>
                </a:solidFill>
                <a:latin typeface="Calibri" pitchFamily="18"/>
              </a:rPr>
              <a:t>ESTESO, </a:t>
            </a:r>
            <a:r>
              <a:rPr lang="it-IT" sz="2000" b="1" dirty="0">
                <a:solidFill>
                  <a:srgbClr val="0000FF"/>
                </a:solidFill>
                <a:latin typeface="Calibri" pitchFamily="18"/>
              </a:rPr>
              <a:t>a </a:t>
            </a:r>
            <a:r>
              <a:rPr lang="it-IT" sz="2000" b="1" dirty="0" smtClean="0">
                <a:solidFill>
                  <a:srgbClr val="0000FF"/>
                </a:solidFill>
                <a:latin typeface="Calibri" pitchFamily="18"/>
              </a:rPr>
              <a:t>richiesta, agli </a:t>
            </a:r>
            <a:r>
              <a:rPr lang="it-IT" sz="2000" b="1" dirty="0">
                <a:solidFill>
                  <a:srgbClr val="0000FF"/>
                </a:solidFill>
                <a:latin typeface="Calibri" pitchFamily="18"/>
              </a:rPr>
              <a:t>Uffici dell’ Amministrazione Comunale preposti</a:t>
            </a:r>
            <a:r>
              <a:rPr lang="it-IT" sz="2000" b="1" dirty="0" smtClean="0">
                <a:solidFill>
                  <a:srgbClr val="0000FF"/>
                </a:solidFill>
                <a:latin typeface="Calibri" pitchFamily="18"/>
              </a:rPr>
              <a:t>.</a:t>
            </a:r>
            <a:br>
              <a:rPr lang="it-IT" sz="2000" b="1" dirty="0" smtClean="0">
                <a:solidFill>
                  <a:srgbClr val="0000FF"/>
                </a:solidFill>
                <a:latin typeface="Calibri" pitchFamily="18"/>
              </a:rPr>
            </a:br>
            <a:r>
              <a:rPr lang="it-IT" sz="2000" b="1" dirty="0">
                <a:solidFill>
                  <a:srgbClr val="0000FF"/>
                </a:solidFill>
                <a:latin typeface="Calibri" pitchFamily="18"/>
              </a:rPr>
              <a:t/>
            </a:r>
            <a:br>
              <a:rPr lang="it-IT" sz="2000" b="1" dirty="0">
                <a:solidFill>
                  <a:srgbClr val="0000FF"/>
                </a:solidFill>
                <a:latin typeface="Calibri" pitchFamily="18"/>
              </a:rPr>
            </a:br>
            <a:r>
              <a:rPr lang="it-IT" sz="2000" b="1" dirty="0">
                <a:solidFill>
                  <a:srgbClr val="0000FF"/>
                </a:solidFill>
                <a:latin typeface="Calibri" pitchFamily="18"/>
              </a:rPr>
              <a:t/>
            </a:r>
            <a:br>
              <a:rPr lang="it-IT" sz="2000" b="1" dirty="0">
                <a:solidFill>
                  <a:srgbClr val="0000FF"/>
                </a:solidFill>
                <a:latin typeface="Calibri" pitchFamily="18"/>
              </a:rPr>
            </a:br>
            <a:r>
              <a:rPr lang="it-IT" sz="2000" b="1" dirty="0">
                <a:solidFill>
                  <a:srgbClr val="0000FF"/>
                </a:solidFill>
                <a:latin typeface="Calibri" pitchFamily="18"/>
              </a:rPr>
              <a:t>PERCHE' L’ ISCRIZIONE VADA A BUON FINE I GENITORI </a:t>
            </a:r>
            <a:r>
              <a:rPr lang="it-IT" sz="2000" b="1" dirty="0" smtClean="0">
                <a:solidFill>
                  <a:srgbClr val="0000FF"/>
                </a:solidFill>
                <a:latin typeface="Calibri" pitchFamily="18"/>
              </a:rPr>
              <a:t>DEVONO AVER ESPLETATO, </a:t>
            </a:r>
            <a:r>
              <a:rPr lang="it-IT" sz="2000" b="1" dirty="0">
                <a:solidFill>
                  <a:srgbClr val="0000FF"/>
                </a:solidFill>
                <a:latin typeface="Calibri" pitchFamily="18"/>
              </a:rPr>
              <a:t>PER I LORO </a:t>
            </a:r>
            <a:r>
              <a:rPr lang="it-IT" sz="2000" b="1" dirty="0" smtClean="0">
                <a:solidFill>
                  <a:srgbClr val="0000FF"/>
                </a:solidFill>
                <a:latin typeface="Calibri" pitchFamily="18"/>
              </a:rPr>
              <a:t>FIGLI, </a:t>
            </a:r>
            <a:r>
              <a:rPr lang="it-IT" sz="2000" b="1" dirty="0">
                <a:solidFill>
                  <a:srgbClr val="0000FF"/>
                </a:solidFill>
                <a:latin typeface="Calibri" pitchFamily="18"/>
              </a:rPr>
              <a:t>L'OBBLIGO VACCINALE.</a:t>
            </a:r>
            <a:br>
              <a:rPr lang="it-IT" sz="2000" b="1" dirty="0">
                <a:solidFill>
                  <a:srgbClr val="0000FF"/>
                </a:solidFill>
                <a:latin typeface="Calibri" pitchFamily="18"/>
              </a:rPr>
            </a:br>
            <a:r>
              <a:rPr lang="it-IT" sz="2000" dirty="0">
                <a:solidFill>
                  <a:srgbClr val="00CC33"/>
                </a:solidFill>
                <a:latin typeface="Calibri" pitchFamily="18"/>
              </a:rPr>
              <a:t/>
            </a:r>
            <a:br>
              <a:rPr lang="it-IT" sz="20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r>
              <a:rPr lang="it-IT" sz="1800" dirty="0">
                <a:solidFill>
                  <a:srgbClr val="00CC33"/>
                </a:solidFill>
                <a:latin typeface="Calibri" pitchFamily="18"/>
              </a:rPr>
              <a:t/>
            </a:r>
            <a:br>
              <a:rPr lang="it-IT" sz="1800" dirty="0">
                <a:solidFill>
                  <a:srgbClr val="00CC33"/>
                </a:solidFill>
                <a:latin typeface="Calibri" pitchFamily="18"/>
              </a:rPr>
            </a:br>
            <a:endParaRPr lang="it-IT" sz="1800" dirty="0">
              <a:solidFill>
                <a:srgbClr val="00CC33"/>
              </a:solidFill>
              <a:latin typeface="Calibri" pitchFamily="18"/>
            </a:endParaRPr>
          </a:p>
        </p:txBody>
      </p:sp>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71643" y="486003"/>
            <a:ext cx="5472363" cy="220494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757379" y="-136529"/>
            <a:ext cx="10778837" cy="7369177"/>
          </a:xfrm>
        </p:spPr>
        <p:txBody>
          <a:bodyPr lIns="0" tIns="0" rIns="0" bIns="0"/>
          <a:lstStyle/>
          <a:p>
            <a:pPr lvl="0"/>
            <a:r>
              <a:rPr lang="it-IT" sz="2200" b="1" dirty="0">
                <a:solidFill>
                  <a:srgbClr val="FF950E"/>
                </a:solidFill>
                <a:latin typeface="Calibri" pitchFamily="18"/>
              </a:rPr>
              <a:t>		</a:t>
            </a:r>
            <a:br>
              <a:rPr lang="it-IT" sz="2200" b="1" dirty="0">
                <a:solidFill>
                  <a:srgbClr val="FF950E"/>
                </a:solidFill>
                <a:latin typeface="Calibri" pitchFamily="18"/>
              </a:rPr>
            </a:br>
            <a:r>
              <a:rPr lang="it-IT" sz="2200" b="1" dirty="0">
                <a:solidFill>
                  <a:srgbClr val="FF950E"/>
                </a:solidFill>
                <a:latin typeface="Calibri" pitchFamily="18"/>
              </a:rPr>
              <a:t/>
            </a:r>
            <a:br>
              <a:rPr lang="it-IT" sz="2200" b="1" dirty="0">
                <a:solidFill>
                  <a:srgbClr val="FF950E"/>
                </a:solidFill>
                <a:latin typeface="Calibri" pitchFamily="18"/>
              </a:rPr>
            </a:br>
            <a:r>
              <a:rPr lang="it-IT" sz="2200" b="1" dirty="0">
                <a:solidFill>
                  <a:srgbClr val="FF950E"/>
                </a:solidFill>
                <a:latin typeface="Calibri" pitchFamily="18"/>
              </a:rPr>
              <a:t/>
            </a:r>
            <a:br>
              <a:rPr lang="it-IT" sz="2200" b="1" dirty="0">
                <a:solidFill>
                  <a:srgbClr val="FF950E"/>
                </a:solidFill>
                <a:latin typeface="Calibri" pitchFamily="18"/>
              </a:rPr>
            </a:br>
            <a:r>
              <a:rPr lang="it-IT" sz="2200" b="1" dirty="0">
                <a:solidFill>
                  <a:srgbClr val="FF950E"/>
                </a:solidFill>
                <a:latin typeface="Calibri" pitchFamily="18"/>
              </a:rPr>
              <a:t/>
            </a:r>
            <a:br>
              <a:rPr lang="it-IT" sz="2200" b="1" dirty="0">
                <a:solidFill>
                  <a:srgbClr val="FF950E"/>
                </a:solidFill>
                <a:latin typeface="Calibri" pitchFamily="18"/>
              </a:rPr>
            </a:br>
            <a:r>
              <a:rPr lang="it-IT" sz="2200" b="1" dirty="0">
                <a:latin typeface="Calibri" pitchFamily="18"/>
              </a:rPr>
              <a:t/>
            </a:r>
            <a:br>
              <a:rPr lang="it-IT" sz="2200" b="1" dirty="0">
                <a:latin typeface="Calibri" pitchFamily="18"/>
              </a:rPr>
            </a:br>
            <a:r>
              <a:rPr lang="it-IT" sz="2200" b="1" dirty="0">
                <a:latin typeface="Calibri" pitchFamily="18"/>
              </a:rPr>
              <a:t>	</a:t>
            </a:r>
            <a:r>
              <a:rPr lang="it-IT" sz="1800" b="1" dirty="0">
                <a:latin typeface="Calibri" pitchFamily="18"/>
              </a:rPr>
              <a:t>I genitori di bambini Diversamente Abili, al momento dell’iscrizione presentano alla scuola prescelta la </a:t>
            </a:r>
            <a:r>
              <a:rPr lang="it-IT" sz="1800" b="1" dirty="0">
                <a:solidFill>
                  <a:srgbClr val="7C0B62"/>
                </a:solidFill>
                <a:latin typeface="Calibri" pitchFamily="18"/>
              </a:rPr>
              <a:t>Certificazione</a:t>
            </a:r>
            <a:r>
              <a:rPr lang="it-IT" sz="1800" b="1" dirty="0">
                <a:latin typeface="Calibri" pitchFamily="18"/>
              </a:rPr>
              <a:t> rilasciata dalla Servizio Sanitario Nazionale di competenza, comprensiva della Diagnosi Funzionale, predisposta a seguito degli accertamenti collegiali previsti dalle norme in materia.</a:t>
            </a:r>
            <a:br>
              <a:rPr lang="it-IT" sz="1800" b="1" dirty="0">
                <a:latin typeface="Calibri" pitchFamily="18"/>
              </a:rPr>
            </a:br>
            <a:r>
              <a:rPr lang="it-IT" sz="1800" b="1" dirty="0">
                <a:latin typeface="Calibri" pitchFamily="18"/>
              </a:rPr>
              <a:t>	Sulla base di tale Certificazione e della Diagnosi Funzionale, la scuola potrà procedere alla richiesta di personale DOCENTE DI SOSTEGNO e di eventuali assistenti educativi a carico dell’Ente locale, nonché alla successiva stesura del piano educativo individualizzato,</a:t>
            </a:r>
            <a:br>
              <a:rPr lang="it-IT" sz="1800" b="1" dirty="0">
                <a:latin typeface="Calibri" pitchFamily="18"/>
              </a:rPr>
            </a:br>
            <a:r>
              <a:rPr lang="it-IT" sz="1800" b="1" dirty="0">
                <a:latin typeface="Calibri" pitchFamily="18"/>
              </a:rPr>
              <a:t>in stretta relazione con la famiglia e gli specialisti che seguono il percorso del bambino. </a:t>
            </a:r>
            <a:br>
              <a:rPr lang="it-IT" sz="1800" b="1" dirty="0">
                <a:latin typeface="Calibri" pitchFamily="18"/>
              </a:rPr>
            </a:br>
            <a:r>
              <a:rPr lang="it-IT" sz="1800" b="1" dirty="0">
                <a:latin typeface="Calibri" pitchFamily="18"/>
              </a:rPr>
              <a:t/>
            </a:r>
            <a:br>
              <a:rPr lang="it-IT" sz="1800" b="1" dirty="0">
                <a:latin typeface="Calibri" pitchFamily="18"/>
              </a:rPr>
            </a:br>
            <a:r>
              <a:rPr lang="it-IT" sz="1800" b="1" dirty="0">
                <a:latin typeface="Calibri" pitchFamily="18"/>
              </a:rPr>
              <a:t/>
            </a:r>
            <a:br>
              <a:rPr lang="it-IT" sz="1800" b="1" dirty="0">
                <a:latin typeface="Calibri" pitchFamily="18"/>
              </a:rPr>
            </a:br>
            <a:r>
              <a:rPr lang="it-IT" sz="1800" b="1" dirty="0">
                <a:solidFill>
                  <a:srgbClr val="FF950E"/>
                </a:solidFill>
                <a:latin typeface="Calibri" pitchFamily="18"/>
              </a:rPr>
              <a:t/>
            </a:r>
            <a:br>
              <a:rPr lang="it-IT" sz="1800" b="1" dirty="0">
                <a:solidFill>
                  <a:srgbClr val="FF950E"/>
                </a:solidFill>
                <a:latin typeface="Calibri" pitchFamily="18"/>
              </a:rPr>
            </a:br>
            <a:r>
              <a:rPr lang="it-IT" sz="1800" b="1" dirty="0">
                <a:solidFill>
                  <a:srgbClr val="FF950E"/>
                </a:solidFill>
                <a:latin typeface="Calibri" pitchFamily="18"/>
              </a:rPr>
              <a:t>	</a:t>
            </a:r>
            <a:r>
              <a:rPr lang="it-IT" sz="1800" b="1" dirty="0">
                <a:solidFill>
                  <a:srgbClr val="0000FF"/>
                </a:solidFill>
                <a:latin typeface="Calibri" pitchFamily="18"/>
              </a:rPr>
              <a:t>La frequenza della scuola statale dell’infanzia è </a:t>
            </a:r>
            <a:r>
              <a:rPr lang="it-IT" sz="1800" b="1" dirty="0">
                <a:latin typeface="Calibri" pitchFamily="18"/>
              </a:rPr>
              <a:t>GRATUITA</a:t>
            </a:r>
            <a:r>
              <a:rPr lang="it-IT" sz="1800" b="1" dirty="0">
                <a:solidFill>
                  <a:srgbClr val="0000FF"/>
                </a:solidFill>
                <a:latin typeface="Calibri" pitchFamily="18"/>
              </a:rPr>
              <a:t>, ma taluni servizi aggiunti comportano il pagamento di una retta. È il caso, ad esempio, della fruizione della mensa scolastica o il servizio del </a:t>
            </a:r>
            <a:r>
              <a:rPr lang="it-IT" sz="1800" b="1" dirty="0" err="1">
                <a:solidFill>
                  <a:srgbClr val="0000FF"/>
                </a:solidFill>
                <a:latin typeface="Calibri" pitchFamily="18"/>
              </a:rPr>
              <a:t>pre</a:t>
            </a:r>
            <a:r>
              <a:rPr lang="it-IT" sz="1800" b="1" dirty="0">
                <a:solidFill>
                  <a:srgbClr val="0000FF"/>
                </a:solidFill>
                <a:latin typeface="Calibri" pitchFamily="18"/>
              </a:rPr>
              <a:t> e post scuola la cui gestione </a:t>
            </a:r>
            <a:r>
              <a:rPr lang="it-IT" sz="1800" b="1" dirty="0" smtClean="0">
                <a:solidFill>
                  <a:srgbClr val="0000FF"/>
                </a:solidFill>
                <a:latin typeface="Calibri" pitchFamily="18"/>
              </a:rPr>
              <a:t>è, normalmente, </a:t>
            </a:r>
            <a:r>
              <a:rPr lang="it-IT" sz="1800" b="1" dirty="0">
                <a:solidFill>
                  <a:srgbClr val="0000FF"/>
                </a:solidFill>
                <a:latin typeface="Calibri" pitchFamily="18"/>
              </a:rPr>
              <a:t>affidata all' Amministrazione comunale locale.</a:t>
            </a:r>
          </a:p>
        </p:txBody>
      </p:sp>
      <p:pic>
        <p:nvPicPr>
          <p:cNvPr id="3" name="Immagine 2">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935504" y="133886"/>
            <a:ext cx="3629811" cy="1778965"/>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655780" y="214317"/>
            <a:ext cx="11536216" cy="3783009"/>
          </a:xfrm>
        </p:spPr>
        <p:txBody>
          <a:bodyPr lIns="0" tIns="0" rIns="0" bIns="0"/>
          <a:lstStyle/>
          <a:p>
            <a:pPr lvl="0"/>
            <a:r>
              <a:rPr lang="it-IT" sz="1600" dirty="0">
                <a:latin typeface="Calibri" pitchFamily="18"/>
              </a:rPr>
              <a:t/>
            </a:r>
            <a:br>
              <a:rPr lang="it-IT" sz="1600" dirty="0">
                <a:latin typeface="Calibri" pitchFamily="18"/>
              </a:rPr>
            </a:br>
            <a:r>
              <a:rPr lang="it-IT" sz="2000" b="1" dirty="0">
                <a:solidFill>
                  <a:srgbClr val="FF0000"/>
                </a:solidFill>
                <a:latin typeface="Calibri" pitchFamily="18"/>
              </a:rPr>
              <a:t/>
            </a:r>
            <a:br>
              <a:rPr lang="it-IT" sz="2000" b="1" dirty="0">
                <a:solidFill>
                  <a:srgbClr val="FF0000"/>
                </a:solidFill>
                <a:latin typeface="Calibri" pitchFamily="18"/>
              </a:rPr>
            </a:br>
            <a:r>
              <a:rPr lang="it-IT" sz="2000" b="1" dirty="0">
                <a:solidFill>
                  <a:srgbClr val="FF0000"/>
                </a:solidFill>
                <a:latin typeface="Calibri" pitchFamily="18"/>
              </a:rPr>
              <a:t/>
            </a:r>
            <a:br>
              <a:rPr lang="it-IT" sz="2000" b="1" dirty="0">
                <a:solidFill>
                  <a:srgbClr val="FF0000"/>
                </a:solidFill>
                <a:latin typeface="Calibri" pitchFamily="18"/>
              </a:rPr>
            </a:br>
            <a:r>
              <a:rPr lang="it-IT" sz="1600" dirty="0">
                <a:latin typeface="Calibri" pitchFamily="18"/>
              </a:rPr>
              <a:t/>
            </a:r>
            <a:br>
              <a:rPr lang="it-IT" sz="1600" dirty="0">
                <a:latin typeface="Calibri" pitchFamily="18"/>
              </a:rPr>
            </a:br>
            <a:r>
              <a:rPr lang="it-IT" sz="1600" dirty="0">
                <a:latin typeface="Calibri" pitchFamily="18"/>
              </a:rPr>
              <a:t/>
            </a:r>
            <a:br>
              <a:rPr lang="it-IT" sz="1600" dirty="0">
                <a:latin typeface="Calibri" pitchFamily="18"/>
              </a:rPr>
            </a:br>
            <a:endParaRPr lang="it-IT" sz="2000" b="1" dirty="0">
              <a:latin typeface="Calibri" pitchFamily="18"/>
            </a:endParaRPr>
          </a:p>
        </p:txBody>
      </p:sp>
      <p:pic>
        <p:nvPicPr>
          <p:cNvPr id="5" name="Immagine 4"/>
          <p:cNvPicPr>
            <a:picLocks noChangeAspect="1"/>
          </p:cNvPicPr>
          <p:nvPr/>
        </p:nvPicPr>
        <p:blipFill>
          <a:blip r:embed="rId3"/>
          <a:stretch>
            <a:fillRect/>
          </a:stretch>
        </p:blipFill>
        <p:spPr>
          <a:xfrm>
            <a:off x="784599" y="375827"/>
            <a:ext cx="5639289" cy="10650635"/>
          </a:xfrm>
          <a:prstGeom prst="rect">
            <a:avLst/>
          </a:prstGeom>
        </p:spPr>
      </p:pic>
      <p:pic>
        <p:nvPicPr>
          <p:cNvPr id="9" name="Immagine 8"/>
          <p:cNvPicPr>
            <a:picLocks noChangeAspect="1"/>
          </p:cNvPicPr>
          <p:nvPr/>
        </p:nvPicPr>
        <p:blipFill>
          <a:blip r:embed="rId4"/>
          <a:stretch>
            <a:fillRect/>
          </a:stretch>
        </p:blipFill>
        <p:spPr>
          <a:xfrm>
            <a:off x="6339322" y="110836"/>
            <a:ext cx="5553937" cy="64912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267855" y="549270"/>
            <a:ext cx="11767130" cy="2101565"/>
          </a:xfrm>
        </p:spPr>
        <p:txBody>
          <a:bodyPr anchorCtr="1"/>
          <a:lstStyle/>
          <a:p>
            <a:pPr lvl="0" algn="ctr"/>
            <a:r>
              <a:rPr lang="it-IT" b="1" i="1">
                <a:solidFill>
                  <a:srgbClr val="7030A0"/>
                </a:solidFill>
              </a:rPr>
              <a:t>Le insegnanti delle Scuola dell’Infanzia Acacie e Saragat vi ringraziano per l’attenzione e vi aspettano a settembre!!!</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566" y="3063869"/>
            <a:ext cx="10295707" cy="3426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ppt_x</p:attrName>
                                        </p:attrNameLst>
                                      </p:cBhvr>
                                      <p:tavLst>
                                        <p:tav tm="0">
                                          <p:val>
                                            <p:strVal val="#ppt_x"/>
                                          </p:val>
                                        </p:tav>
                                        <p:tav tm="100000">
                                          <p:val>
                                            <p:strVal val="#ppt_x"/>
                                          </p:val>
                                        </p:tav>
                                      </p:tavLst>
                                    </p:anim>
                                    <p:anim calcmode="lin" valueType="num">
                                      <p:cBhvr>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name="Slide56">
    <p:spTree>
      <p:nvGrpSpPr>
        <p:cNvPr id="1" name=""/>
        <p:cNvGrpSpPr/>
        <p:nvPr/>
      </p:nvGrpSpPr>
      <p:grpSpPr>
        <a:xfrm>
          <a:off x="0" y="0"/>
          <a:ext cx="0" cy="0"/>
          <a:chOff x="0" y="0"/>
          <a:chExt cx="0" cy="0"/>
        </a:xfrm>
      </p:grpSpPr>
      <p:sp>
        <p:nvSpPr>
          <p:cNvPr id="2" name="Sottotitolo 2"/>
          <p:cNvSpPr txBox="1"/>
          <p:nvPr/>
        </p:nvSpPr>
        <p:spPr>
          <a:xfrm>
            <a:off x="2460622" y="404814"/>
            <a:ext cx="7270751" cy="720720"/>
          </a:xfrm>
          <a:prstGeom prst="rect">
            <a:avLst/>
          </a:prstGeom>
          <a:noFill/>
          <a:ln cap="flat">
            <a:noFill/>
          </a:ln>
        </p:spPr>
        <p:txBody>
          <a:bodyPr vert="horz" wrap="square" lIns="91440" tIns="45720" rIns="91440" bIns="45720" anchor="t" anchorCtr="1" compatLnSpc="1">
            <a:noAutofit/>
          </a:bodyPr>
          <a:lstStyle/>
          <a:p>
            <a:pPr marL="0" marR="0" lvl="0" indent="0" algn="ctr" defTabSz="4572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it-IT" sz="4800" b="1" i="0" u="none" strike="noStrike" kern="1200" cap="none" spc="0" baseline="0">
                <a:solidFill>
                  <a:srgbClr val="FF0000"/>
                </a:solidFill>
                <a:uFillTx/>
                <a:latin typeface="Calibri" pitchFamily="34"/>
              </a:rPr>
              <a:t>   UFFICI DI SEGRETERIA</a:t>
            </a:r>
          </a:p>
        </p:txBody>
      </p:sp>
      <p:sp>
        <p:nvSpPr>
          <p:cNvPr id="3" name="Rettangolo 4"/>
          <p:cNvSpPr/>
          <p:nvPr/>
        </p:nvSpPr>
        <p:spPr>
          <a:xfrm>
            <a:off x="368302" y="1412876"/>
            <a:ext cx="11450638" cy="4894261"/>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A capo dei Servizi Amministrativi </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e della gestione del personale Ata (DSGA)</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da settembre 2020</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8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a:solidFill>
                  <a:srgbClr val="FF0000"/>
                </a:solidFill>
                <a:uFillTx/>
                <a:latin typeface="Calibri" pitchFamily="34"/>
              </a:rPr>
              <a:t>Dott.ssa ADDOLORATA RODIA</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24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Via Vespucci, 9</a:t>
            </a:r>
            <a:endParaRPr lang="it-IT" sz="2400" b="1" i="0" u="none" strike="noStrike" kern="1200" cap="none" spc="0" baseline="0" dirty="0">
              <a:solidFill>
                <a:srgbClr val="FF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pitchFamily="34"/>
              </a:rPr>
              <a:t>Telefono 02 4583574 – 02 4501218</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0" i="0" u="none" strike="noStrike" kern="1200" cap="none" spc="0" baseline="0" dirty="0">
                <a:solidFill>
                  <a:srgbClr val="000000"/>
                </a:solidFill>
                <a:uFillTx/>
                <a:latin typeface="Calibri" pitchFamily="34"/>
              </a:rPr>
              <a:t>Posta elettronica  </a:t>
            </a:r>
            <a:r>
              <a:rPr lang="it-IT" sz="3200" b="0" i="0" u="none" strike="noStrike" kern="1200" cap="none" spc="0" baseline="0" dirty="0">
                <a:solidFill>
                  <a:srgbClr val="000000"/>
                </a:solidFill>
                <a:uFillTx/>
                <a:latin typeface="Calibri" pitchFamily="34"/>
                <a:hlinkClick r:id="rId2"/>
              </a:rPr>
              <a:t>miic8et00x@istruzione.it</a:t>
            </a:r>
            <a:endParaRPr lang="it-IT" sz="32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3200" b="0" i="0" u="none" strike="noStrike" kern="1200" cap="none" spc="0" baseline="0" dirty="0">
              <a:solidFill>
                <a:srgbClr val="000000"/>
              </a:solidFill>
              <a:uFillTx/>
              <a:latin typeface="Calibri" pitchFamily="34"/>
            </a:endParaRP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pitchFamily="34"/>
              </a:rPr>
              <a:t>orario sportello</a:t>
            </a:r>
          </a:p>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3200" b="0" i="0" u="none" strike="noStrike" kern="1200" cap="none" spc="0" baseline="0" dirty="0">
                <a:solidFill>
                  <a:srgbClr val="000000"/>
                </a:solidFill>
                <a:uFillTx/>
                <a:latin typeface="Calibri" pitchFamily="34"/>
              </a:rPr>
              <a:t>dal lunedì al venerdì   </a:t>
            </a:r>
            <a:r>
              <a:rPr lang="it-IT" sz="3200" dirty="0" smtClean="0">
                <a:solidFill>
                  <a:srgbClr val="000000"/>
                </a:solidFill>
                <a:latin typeface="Calibri" pitchFamily="34"/>
              </a:rPr>
              <a:t>9:00</a:t>
            </a:r>
            <a:r>
              <a:rPr lang="it-IT" sz="3200" b="0" i="0" u="none" strike="noStrike" kern="1200" cap="none" spc="0" baseline="0" dirty="0" smtClean="0">
                <a:solidFill>
                  <a:srgbClr val="000000"/>
                </a:solidFill>
                <a:uFillTx/>
                <a:latin typeface="Calibri" pitchFamily="34"/>
              </a:rPr>
              <a:t> </a:t>
            </a:r>
            <a:r>
              <a:rPr lang="it-IT" sz="3200" b="0" i="0" u="none" strike="noStrike" kern="1200" cap="none" spc="0" baseline="0" dirty="0">
                <a:solidFill>
                  <a:srgbClr val="000000"/>
                </a:solidFill>
                <a:uFillTx/>
                <a:latin typeface="Calibri" pitchFamily="34"/>
              </a:rPr>
              <a:t>– </a:t>
            </a:r>
            <a:r>
              <a:rPr lang="it-IT" sz="3200" dirty="0" smtClean="0">
                <a:solidFill>
                  <a:srgbClr val="000000"/>
                </a:solidFill>
                <a:latin typeface="Calibri" pitchFamily="34"/>
              </a:rPr>
              <a:t>10:00</a:t>
            </a:r>
            <a:endParaRPr lang="it-IT" sz="3200" b="0" i="0" u="none" strike="noStrike" kern="1200" cap="none" spc="0" baseline="0" dirty="0">
              <a:solidFill>
                <a:schemeClr val="bg1"/>
              </a:solidFill>
              <a:uFillTx/>
              <a:latin typeface="Calibri" pitchFamily="34"/>
            </a:endParaRPr>
          </a:p>
        </p:txBody>
      </p:sp>
      <p:pic>
        <p:nvPicPr>
          <p:cNvPr id="4" name="Picture 5" descr="Trasferimento uffici di SEGRETERIA | Istituto Scolastico Comprensivo “  Luciani SS. Filippo e Giacomo” Ascoli Piceno">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68302" y="760415"/>
            <a:ext cx="2787648" cy="1658941"/>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33587" y="340273"/>
            <a:ext cx="11724826" cy="6107784"/>
          </a:xfrm>
          <a:prstGeom prst="rect">
            <a:avLst/>
          </a:prstGeom>
        </p:spPr>
      </p:pic>
    </p:spTree>
    <p:extLst>
      <p:ext uri="{BB962C8B-B14F-4D97-AF65-F5344CB8AC3E}">
        <p14:creationId xmlns:p14="http://schemas.microsoft.com/office/powerpoint/2010/main" val="78567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3450" y="1637212"/>
            <a:ext cx="7943351" cy="5185683"/>
          </a:xfrm>
          <a:prstGeom prst="rect">
            <a:avLst/>
          </a:prstGeom>
        </p:spPr>
      </p:pic>
      <p:sp>
        <p:nvSpPr>
          <p:cNvPr id="5" name="Rettangolo 4"/>
          <p:cNvSpPr/>
          <p:nvPr/>
        </p:nvSpPr>
        <p:spPr>
          <a:xfrm>
            <a:off x="583474" y="345819"/>
            <a:ext cx="11138262" cy="1123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Nella sezione                        si pubblicano le circolari e le comunicazioni urgenti</a:t>
            </a:r>
            <a:endParaRPr lang="it-IT"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226" y="438265"/>
            <a:ext cx="841521" cy="978394"/>
          </a:xfrm>
          <a:prstGeom prst="rect">
            <a:avLst/>
          </a:prstGeom>
        </p:spPr>
      </p:pic>
      <p:sp>
        <p:nvSpPr>
          <p:cNvPr id="9" name="Rettangolo 8"/>
          <p:cNvSpPr/>
          <p:nvPr/>
        </p:nvSpPr>
        <p:spPr>
          <a:xfrm>
            <a:off x="7950925" y="1637212"/>
            <a:ext cx="3927566" cy="18661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smtClean="0"/>
          </a:p>
          <a:p>
            <a:pPr algn="ctr"/>
            <a:endParaRPr lang="it-IT" dirty="0"/>
          </a:p>
          <a:p>
            <a:pPr algn="ctr"/>
            <a:endParaRPr lang="it-IT" dirty="0" smtClean="0"/>
          </a:p>
          <a:p>
            <a:pPr algn="ctr"/>
            <a:endParaRPr lang="it-IT" dirty="0"/>
          </a:p>
          <a:p>
            <a:pPr algn="ctr"/>
            <a:endParaRPr lang="it-IT" dirty="0" smtClean="0"/>
          </a:p>
          <a:p>
            <a:pPr algn="ctr"/>
            <a:r>
              <a:rPr lang="it-IT" dirty="0" smtClean="0"/>
              <a:t>Nella sezione   </a:t>
            </a:r>
          </a:p>
          <a:p>
            <a:pPr algn="ctr"/>
            <a:r>
              <a:rPr lang="it-IT" dirty="0" smtClean="0"/>
              <a:t>si trovano le informazioni relative ai regolamenti, valutazione, </a:t>
            </a:r>
          </a:p>
          <a:p>
            <a:pPr algn="ctr"/>
            <a:r>
              <a:rPr lang="it-IT" dirty="0" smtClean="0"/>
              <a:t>curriculi dell’ Istituto, </a:t>
            </a:r>
          </a:p>
          <a:p>
            <a:pPr algn="ctr"/>
            <a:r>
              <a:rPr lang="it-IT" dirty="0" smtClean="0"/>
              <a:t>calendario scolastico, orari delle lezioni dei vari plessi, orario ricevimento segreteria </a:t>
            </a:r>
            <a:r>
              <a:rPr lang="it-IT" dirty="0" err="1" smtClean="0"/>
              <a:t>ecc</a:t>
            </a:r>
            <a:r>
              <a:rPr lang="it-IT" dirty="0" smtClean="0"/>
              <a:t>…</a:t>
            </a: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6372" y="1547601"/>
            <a:ext cx="881525" cy="1061877"/>
          </a:xfrm>
          <a:prstGeom prst="rect">
            <a:avLst/>
          </a:prstGeom>
        </p:spPr>
      </p:pic>
      <p:sp>
        <p:nvSpPr>
          <p:cNvPr id="16" name="Ovale 15"/>
          <p:cNvSpPr/>
          <p:nvPr/>
        </p:nvSpPr>
        <p:spPr>
          <a:xfrm>
            <a:off x="4188823" y="3503369"/>
            <a:ext cx="923108" cy="9641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4163080" y="3335382"/>
            <a:ext cx="827314" cy="964128"/>
          </a:xfrm>
          <a:prstGeom prst="ellipse">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a:off x="5107958" y="3320488"/>
            <a:ext cx="818606" cy="964128"/>
          </a:xfrm>
          <a:prstGeom prst="ellipse">
            <a:avLst/>
          </a:prstGeom>
          <a:no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cxnSp>
        <p:nvCxnSpPr>
          <p:cNvPr id="20" name="Connettore 2 19"/>
          <p:cNvCxnSpPr/>
          <p:nvPr/>
        </p:nvCxnSpPr>
        <p:spPr>
          <a:xfrm>
            <a:off x="4049562" y="1400560"/>
            <a:ext cx="408618" cy="19086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nettore 2 22"/>
          <p:cNvCxnSpPr>
            <a:endCxn id="18" idx="7"/>
          </p:cNvCxnSpPr>
          <p:nvPr/>
        </p:nvCxnSpPr>
        <p:spPr>
          <a:xfrm flipH="1">
            <a:off x="5806682" y="1602378"/>
            <a:ext cx="4773512" cy="18593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6" name="Rettangolo 25"/>
          <p:cNvSpPr/>
          <p:nvPr/>
        </p:nvSpPr>
        <p:spPr>
          <a:xfrm>
            <a:off x="3898226" y="444137"/>
            <a:ext cx="856654" cy="972522"/>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10596372" y="1530183"/>
            <a:ext cx="862148" cy="1064969"/>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41926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11"/>
                                        </p:tgtEl>
                                        <p:attrNameLst>
                                          <p:attrName>style.color</p:attrName>
                                        </p:attrNameLst>
                                      </p:cBhvr>
                                      <p:to>
                                        <a:schemeClr val="bg1"/>
                                      </p:to>
                                    </p:animClr>
                                    <p:animClr clrSpc="rgb" dir="cw">
                                      <p:cBhvr>
                                        <p:cTn id="7" dur="250" autoRev="1" fill="remove"/>
                                        <p:tgtEl>
                                          <p:spTgt spid="11"/>
                                        </p:tgtEl>
                                        <p:attrNameLst>
                                          <p:attrName>fillcolor</p:attrName>
                                        </p:attrNameLst>
                                      </p:cBhvr>
                                      <p:to>
                                        <a:schemeClr val="bg1"/>
                                      </p:to>
                                    </p:animClr>
                                    <p:set>
                                      <p:cBhvr>
                                        <p:cTn id="8" dur="250" autoRev="1" fill="remove"/>
                                        <p:tgtEl>
                                          <p:spTgt spid="11"/>
                                        </p:tgtEl>
                                        <p:attrNameLst>
                                          <p:attrName>fill.type</p:attrName>
                                        </p:attrNameLst>
                                      </p:cBhvr>
                                      <p:to>
                                        <p:strVal val="solid"/>
                                      </p:to>
                                    </p:set>
                                    <p:set>
                                      <p:cBhvr>
                                        <p:cTn id="9"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9085" y="521718"/>
            <a:ext cx="7306492" cy="5814564"/>
          </a:xfrm>
          <a:prstGeom prst="rect">
            <a:avLst/>
          </a:prstGeom>
        </p:spPr>
      </p:pic>
      <p:sp>
        <p:nvSpPr>
          <p:cNvPr id="3" name="Ovale 2"/>
          <p:cNvSpPr/>
          <p:nvPr/>
        </p:nvSpPr>
        <p:spPr>
          <a:xfrm>
            <a:off x="5172891" y="3431177"/>
            <a:ext cx="1480458" cy="1149532"/>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p:cNvCxnSpPr>
            <a:stCxn id="3" idx="1"/>
          </p:cNvCxnSpPr>
          <p:nvPr/>
        </p:nvCxnSpPr>
        <p:spPr>
          <a:xfrm flipH="1" flipV="1">
            <a:off x="3431177" y="2651776"/>
            <a:ext cx="1958522" cy="9477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Rettangolo 5"/>
          <p:cNvSpPr/>
          <p:nvPr/>
        </p:nvSpPr>
        <p:spPr>
          <a:xfrm>
            <a:off x="522514" y="348343"/>
            <a:ext cx="2908663" cy="16110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156754" y="348342"/>
            <a:ext cx="3274423" cy="3640184"/>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it-IT" dirty="0" smtClean="0">
                <a:solidFill>
                  <a:schemeClr val="bg1"/>
                </a:solidFill>
              </a:rPr>
              <a:t> </a:t>
            </a:r>
          </a:p>
          <a:p>
            <a:pPr algn="ctr"/>
            <a:endParaRPr lang="it-IT" dirty="0">
              <a:solidFill>
                <a:schemeClr val="bg1"/>
              </a:solidFill>
            </a:endParaRPr>
          </a:p>
          <a:p>
            <a:pPr algn="ctr"/>
            <a:endParaRPr lang="it-IT" dirty="0" smtClean="0">
              <a:solidFill>
                <a:schemeClr val="bg1"/>
              </a:solidFill>
            </a:endParaRPr>
          </a:p>
          <a:p>
            <a:pPr algn="ctr"/>
            <a:endParaRPr lang="it-IT" dirty="0">
              <a:solidFill>
                <a:schemeClr val="bg1"/>
              </a:solidFill>
            </a:endParaRPr>
          </a:p>
          <a:p>
            <a:pPr algn="ctr"/>
            <a:endParaRPr lang="it-IT" dirty="0" smtClean="0">
              <a:solidFill>
                <a:schemeClr val="bg1"/>
              </a:solidFill>
            </a:endParaRPr>
          </a:p>
          <a:p>
            <a:pPr algn="ctr"/>
            <a:endParaRPr lang="it-IT" dirty="0">
              <a:solidFill>
                <a:schemeClr val="bg1"/>
              </a:solidFill>
            </a:endParaRPr>
          </a:p>
          <a:p>
            <a:pPr algn="ctr"/>
            <a:r>
              <a:rPr lang="it-IT" dirty="0" smtClean="0">
                <a:solidFill>
                  <a:schemeClr val="bg1"/>
                </a:solidFill>
              </a:rPr>
              <a:t>Se si scorre la Home Page di poco verso il basso, sulla sinistra, troviamo</a:t>
            </a:r>
          </a:p>
          <a:p>
            <a:pPr algn="ctr"/>
            <a:endParaRPr lang="it-IT" dirty="0">
              <a:solidFill>
                <a:schemeClr val="bg1"/>
              </a:solidFill>
            </a:endParaRPr>
          </a:p>
          <a:p>
            <a:pPr algn="ctr"/>
            <a:endParaRPr lang="it-IT" dirty="0" smtClean="0">
              <a:solidFill>
                <a:schemeClr val="bg1"/>
              </a:solidFill>
            </a:endParaRPr>
          </a:p>
          <a:p>
            <a:pPr algn="ctr"/>
            <a:r>
              <a:rPr lang="it-IT" dirty="0" smtClean="0">
                <a:solidFill>
                  <a:schemeClr val="bg1"/>
                </a:solidFill>
              </a:rPr>
              <a:t>CIRCOLARI e </a:t>
            </a:r>
          </a:p>
          <a:p>
            <a:pPr algn="just"/>
            <a:r>
              <a:rPr lang="it-IT" dirty="0" smtClean="0">
                <a:solidFill>
                  <a:schemeClr val="bg1"/>
                </a:solidFill>
              </a:rPr>
              <a:t>MODULISTICA GENITORI-ALUNNI</a:t>
            </a:r>
          </a:p>
          <a:p>
            <a:pPr algn="just"/>
            <a:endParaRPr lang="it-IT" dirty="0" smtClean="0">
              <a:solidFill>
                <a:schemeClr val="bg1"/>
              </a:solidFill>
            </a:endParaRPr>
          </a:p>
          <a:p>
            <a:pPr algn="just"/>
            <a:r>
              <a:rPr lang="it-IT" dirty="0" smtClean="0">
                <a:solidFill>
                  <a:schemeClr val="bg1"/>
                </a:solidFill>
              </a:rPr>
              <a:t>Esse sono le sezioni maggiormente utilizzate poiché costituiscono il diretto collegamento con il nostro l’Istituto.</a:t>
            </a:r>
          </a:p>
          <a:p>
            <a:pPr algn="just"/>
            <a:r>
              <a:rPr lang="it-IT" dirty="0" smtClean="0">
                <a:solidFill>
                  <a:schemeClr val="bg1"/>
                </a:solidFill>
              </a:rPr>
              <a:t>La sezione CIRCOLARI è quella che va visitata quotidianamente poiché in continuo aggiornamento.</a:t>
            </a:r>
            <a:endParaRPr lang="it-IT" dirty="0">
              <a:solidFill>
                <a:schemeClr val="bg1"/>
              </a:solidFill>
            </a:endParaRPr>
          </a:p>
        </p:txBody>
      </p:sp>
      <p:sp>
        <p:nvSpPr>
          <p:cNvPr id="8" name="Ovale 7"/>
          <p:cNvSpPr/>
          <p:nvPr/>
        </p:nvSpPr>
        <p:spPr>
          <a:xfrm>
            <a:off x="5172891" y="4580709"/>
            <a:ext cx="1480458" cy="1149531"/>
          </a:xfrm>
          <a:prstGeom prst="ellipse">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p:cNvCxnSpPr/>
          <p:nvPr/>
        </p:nvCxnSpPr>
        <p:spPr>
          <a:xfrm flipH="1" flipV="1">
            <a:off x="3257006" y="2699657"/>
            <a:ext cx="1915887" cy="257773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2706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236" y="1071155"/>
            <a:ext cx="8403938" cy="4762784"/>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2271221950"/>
              </p:ext>
            </p:extLst>
          </p:nvPr>
        </p:nvGraphicFramePr>
        <p:xfrm>
          <a:off x="8917576" y="719665"/>
          <a:ext cx="3091543" cy="4480560"/>
        </p:xfrm>
        <a:graphic>
          <a:graphicData uri="http://schemas.openxmlformats.org/drawingml/2006/table">
            <a:tbl>
              <a:tblPr firstRow="1" bandRow="1">
                <a:tableStyleId>{5C22544A-7EE6-4342-B048-85BDC9FD1C3A}</a:tableStyleId>
              </a:tblPr>
              <a:tblGrid>
                <a:gridCol w="3091543">
                  <a:extLst>
                    <a:ext uri="{9D8B030D-6E8A-4147-A177-3AD203B41FA5}">
                      <a16:colId xmlns:a16="http://schemas.microsoft.com/office/drawing/2014/main" val="1556905944"/>
                    </a:ext>
                  </a:extLst>
                </a:gridCol>
              </a:tblGrid>
              <a:tr h="2772471">
                <a:tc>
                  <a:txBody>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r>
                        <a:rPr lang="it-IT" dirty="0" smtClean="0"/>
                        <a:t>Questa</a:t>
                      </a:r>
                      <a:r>
                        <a:rPr lang="it-IT" baseline="0" dirty="0" smtClean="0"/>
                        <a:t> sezione (che si trova, scorrendo la pagina verso il basso, a metà della nostra Home Page) rimanda direttamente, per esempio, </a:t>
                      </a:r>
                    </a:p>
                    <a:p>
                      <a:r>
                        <a:rPr lang="it-IT" baseline="0" dirty="0" smtClean="0"/>
                        <a:t>a siti scolastici, al sito del Ministero dell’ istruzione, al sito del Comune di Cesano Boscone </a:t>
                      </a:r>
                      <a:r>
                        <a:rPr lang="it-IT" baseline="0" dirty="0" err="1" smtClean="0"/>
                        <a:t>ecc</a:t>
                      </a:r>
                      <a:r>
                        <a:rPr lang="it-IT" baseline="0" dirty="0" smtClean="0"/>
                        <a:t>…</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22403488"/>
                  </a:ext>
                </a:extLst>
              </a:tr>
            </a:tbl>
          </a:graphicData>
        </a:graphic>
      </p:graphicFrame>
      <p:sp>
        <p:nvSpPr>
          <p:cNvPr id="4" name="Ovale 3"/>
          <p:cNvSpPr/>
          <p:nvPr/>
        </p:nvSpPr>
        <p:spPr>
          <a:xfrm>
            <a:off x="6723016" y="1837509"/>
            <a:ext cx="783772" cy="7402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6696891" y="1889760"/>
            <a:ext cx="1018903" cy="795865"/>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cxnSp>
        <p:nvCxnSpPr>
          <p:cNvPr id="7" name="Connettore 4 6"/>
          <p:cNvCxnSpPr/>
          <p:nvPr/>
        </p:nvCxnSpPr>
        <p:spPr>
          <a:xfrm rot="16200000" flipH="1">
            <a:off x="8487589" y="1085303"/>
            <a:ext cx="754305" cy="2596324"/>
          </a:xfrm>
          <a:prstGeom prst="bentConnector4">
            <a:avLst>
              <a:gd name="adj1" fmla="val -30306"/>
              <a:gd name="adj2" fmla="val 100168"/>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2035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924396417"/>
              </p:ext>
            </p:extLst>
          </p:nvPr>
        </p:nvGraphicFramePr>
        <p:xfrm>
          <a:off x="391886" y="383177"/>
          <a:ext cx="11564983" cy="3445449"/>
        </p:xfrm>
        <a:graphic>
          <a:graphicData uri="http://schemas.openxmlformats.org/drawingml/2006/table">
            <a:tbl>
              <a:tblPr firstRow="1" bandRow="1">
                <a:tableStyleId>{5C22544A-7EE6-4342-B048-85BDC9FD1C3A}</a:tableStyleId>
              </a:tblPr>
              <a:tblGrid>
                <a:gridCol w="11564983">
                  <a:extLst>
                    <a:ext uri="{9D8B030D-6E8A-4147-A177-3AD203B41FA5}">
                      <a16:colId xmlns:a16="http://schemas.microsoft.com/office/drawing/2014/main" val="3871882708"/>
                    </a:ext>
                  </a:extLst>
                </a:gridCol>
              </a:tblGrid>
              <a:tr h="3445449">
                <a:tc>
                  <a:txBody>
                    <a:bodyPr/>
                    <a:lstStyle/>
                    <a:p>
                      <a:pPr algn="just"/>
                      <a:r>
                        <a:rPr lang="it-IT" dirty="0" smtClean="0"/>
                        <a:t>Scorrendo</a:t>
                      </a:r>
                      <a:r>
                        <a:rPr lang="it-IT" baseline="0" dirty="0" smtClean="0"/>
                        <a:t> sempre verso il basso,</a:t>
                      </a:r>
                    </a:p>
                    <a:p>
                      <a:pPr algn="just"/>
                      <a:r>
                        <a:rPr lang="it-IT" baseline="0" dirty="0" smtClean="0"/>
                        <a:t> in fondo alla Home Page si trovano le sezioni riguardanti il </a:t>
                      </a:r>
                      <a:r>
                        <a:rPr lang="it-IT" baseline="0" dirty="0" smtClean="0">
                          <a:solidFill>
                            <a:srgbClr val="FF0000"/>
                          </a:solidFill>
                        </a:rPr>
                        <a:t>RE (Registro Elettronico)                </a:t>
                      </a:r>
                      <a:endParaRPr lang="it-IT" baseline="0" dirty="0" smtClean="0"/>
                    </a:p>
                    <a:p>
                      <a:endParaRPr lang="it-IT" baseline="0" dirty="0" smtClean="0"/>
                    </a:p>
                    <a:p>
                      <a:endParaRPr lang="it-IT" baseline="0" dirty="0" smtClean="0"/>
                    </a:p>
                    <a:p>
                      <a:pPr algn="just"/>
                      <a:r>
                        <a:rPr lang="it-IT" baseline="0" dirty="0" smtClean="0"/>
                        <a:t>l’ </a:t>
                      </a:r>
                      <a:r>
                        <a:rPr lang="it-IT" baseline="0" dirty="0" smtClean="0">
                          <a:solidFill>
                            <a:srgbClr val="FF0000"/>
                          </a:solidFill>
                        </a:rPr>
                        <a:t>ALBO ON LINE  </a:t>
                      </a:r>
                      <a:r>
                        <a:rPr lang="it-IT" baseline="0" dirty="0" smtClean="0"/>
                        <a:t>(dove è possibile visualizzare gli   atti dell’ Istituto)</a:t>
                      </a:r>
                    </a:p>
                    <a:p>
                      <a:pPr algn="just"/>
                      <a:r>
                        <a:rPr lang="it-IT" baseline="0" dirty="0" smtClean="0"/>
                        <a:t> </a:t>
                      </a:r>
                    </a:p>
                    <a:p>
                      <a:pPr algn="just"/>
                      <a:endParaRPr lang="it-IT" baseline="0" dirty="0" smtClean="0"/>
                    </a:p>
                    <a:p>
                      <a:pPr algn="just"/>
                      <a:r>
                        <a:rPr lang="it-IT" baseline="0" dirty="0" smtClean="0"/>
                        <a:t> l’ </a:t>
                      </a:r>
                      <a:r>
                        <a:rPr lang="it-IT" baseline="0" dirty="0" smtClean="0">
                          <a:solidFill>
                            <a:srgbClr val="FF0000"/>
                          </a:solidFill>
                        </a:rPr>
                        <a:t>AMMINISTRAZIONE TRASPARENTE </a:t>
                      </a:r>
                      <a:r>
                        <a:rPr lang="it-IT" baseline="0" dirty="0" smtClean="0"/>
                        <a:t>(in quest’ ultima sezione  sono  raccolte le informazioni </a:t>
                      </a:r>
                    </a:p>
                    <a:p>
                      <a:pPr algn="just"/>
                      <a:r>
                        <a:rPr lang="it-IT" baseline="0" dirty="0" smtClean="0"/>
                        <a:t> che le  Amministrazioni  Pubbliche sono tenute a  pubblicare  sul  proprio sito </a:t>
                      </a:r>
                    </a:p>
                    <a:p>
                      <a:pPr algn="just"/>
                      <a:r>
                        <a:rPr lang="it-IT" baseline="0" dirty="0" smtClean="0"/>
                        <a:t> Internet  nell’ottica della trasparenza, della buona amministrazione</a:t>
                      </a:r>
                    </a:p>
                    <a:p>
                      <a:pPr algn="just"/>
                      <a:r>
                        <a:rPr lang="it-IT" baseline="0" dirty="0" smtClean="0"/>
                        <a:t> e della prevenzione dei fenomeni della   corruzione – L.69/2009, L.213/2021, </a:t>
                      </a:r>
                      <a:r>
                        <a:rPr lang="it-IT" baseline="0" dirty="0" err="1" smtClean="0"/>
                        <a:t>Dlgs</a:t>
                      </a:r>
                      <a:r>
                        <a:rPr lang="it-IT" baseline="0" dirty="0" smtClean="0"/>
                        <a:t> 33/2013, L.190/2012)</a:t>
                      </a:r>
                      <a:endParaRPr lang="it-IT"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5763215"/>
                  </a:ext>
                </a:extLst>
              </a:tr>
            </a:tbl>
          </a:graphicData>
        </a:graphic>
      </p:graphicFrame>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5290" y="414376"/>
            <a:ext cx="772322" cy="1015813"/>
          </a:xfrm>
          <a:prstGeom prst="rect">
            <a:avLst/>
          </a:prstGeom>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6434" y="1260261"/>
            <a:ext cx="644491" cy="937442"/>
          </a:xfrm>
          <a:prstGeom prst="rect">
            <a:avLst/>
          </a:prstGeom>
          <a:ln w="19050">
            <a:solidFill>
              <a:schemeClr val="tx1"/>
            </a:solidFill>
          </a:ln>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644" y="2378233"/>
            <a:ext cx="765305" cy="1114780"/>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777" y="3616226"/>
            <a:ext cx="8477795" cy="3241774"/>
          </a:xfrm>
          <a:prstGeom prst="rect">
            <a:avLst/>
          </a:prstGeom>
        </p:spPr>
      </p:pic>
      <p:sp>
        <p:nvSpPr>
          <p:cNvPr id="10" name="Ovale 9"/>
          <p:cNvSpPr/>
          <p:nvPr/>
        </p:nvSpPr>
        <p:spPr>
          <a:xfrm>
            <a:off x="4617111" y="3716457"/>
            <a:ext cx="721244" cy="1038256"/>
          </a:xfrm>
          <a:prstGeom prst="ellipse">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11" name="Ovale 10"/>
          <p:cNvSpPr/>
          <p:nvPr/>
        </p:nvSpPr>
        <p:spPr>
          <a:xfrm>
            <a:off x="6374675" y="3770811"/>
            <a:ext cx="870856" cy="104502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p:nvPr/>
        </p:nvCxnSpPr>
        <p:spPr>
          <a:xfrm flipH="1">
            <a:off x="7000490" y="2197703"/>
            <a:ext cx="448189" cy="16636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Ovale 13"/>
          <p:cNvSpPr/>
          <p:nvPr/>
        </p:nvSpPr>
        <p:spPr>
          <a:xfrm>
            <a:off x="7332616" y="3778469"/>
            <a:ext cx="836023" cy="1134050"/>
          </a:xfrm>
          <a:prstGeom prst="ellipse">
            <a:avLst/>
          </a:prstGeom>
          <a:no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4 15"/>
          <p:cNvCxnSpPr>
            <a:stCxn id="5" idx="2"/>
            <a:endCxn id="14" idx="7"/>
          </p:cNvCxnSpPr>
          <p:nvPr/>
        </p:nvCxnSpPr>
        <p:spPr>
          <a:xfrm rot="5400000">
            <a:off x="9523485" y="2015735"/>
            <a:ext cx="451534" cy="3406091"/>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48" name="Connettore 4 47"/>
          <p:cNvCxnSpPr>
            <a:endCxn id="10" idx="7"/>
          </p:cNvCxnSpPr>
          <p:nvPr/>
        </p:nvCxnSpPr>
        <p:spPr>
          <a:xfrm rot="10800000" flipV="1">
            <a:off x="5232732" y="1130082"/>
            <a:ext cx="3272559" cy="2738423"/>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51" name="Rettangolo 50"/>
          <p:cNvSpPr/>
          <p:nvPr/>
        </p:nvSpPr>
        <p:spPr>
          <a:xfrm>
            <a:off x="8505290" y="424863"/>
            <a:ext cx="772322" cy="1005326"/>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ttangolo 51"/>
          <p:cNvSpPr/>
          <p:nvPr/>
        </p:nvSpPr>
        <p:spPr>
          <a:xfrm>
            <a:off x="7126434" y="1260261"/>
            <a:ext cx="644491" cy="9410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Rettangolo 57"/>
          <p:cNvSpPr/>
          <p:nvPr/>
        </p:nvSpPr>
        <p:spPr>
          <a:xfrm>
            <a:off x="11077303" y="2386149"/>
            <a:ext cx="757646" cy="1114697"/>
          </a:xfrm>
          <a:prstGeom prst="rect">
            <a:avLst/>
          </a:pr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85591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ezi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9642</TotalTime>
  <Words>1091</Words>
  <Application>Microsoft Office PowerPoint</Application>
  <PresentationFormat>Widescreen</PresentationFormat>
  <Paragraphs>228</Paragraphs>
  <Slides>39</Slides>
  <Notes>20</Notes>
  <HiddenSlides>0</HiddenSlides>
  <MMClips>4</MMClips>
  <ScaleCrop>false</ScaleCrop>
  <HeadingPairs>
    <vt:vector size="6" baseType="variant">
      <vt:variant>
        <vt:lpstr>Caratteri utilizzati</vt:lpstr>
      </vt:variant>
      <vt:variant>
        <vt:i4>20</vt:i4>
      </vt:variant>
      <vt:variant>
        <vt:lpstr>Tema</vt:lpstr>
      </vt:variant>
      <vt:variant>
        <vt:i4>1</vt:i4>
      </vt:variant>
      <vt:variant>
        <vt:lpstr>Titoli diapositive</vt:lpstr>
      </vt:variant>
      <vt:variant>
        <vt:i4>39</vt:i4>
      </vt:variant>
    </vt:vector>
  </HeadingPairs>
  <TitlesOfParts>
    <vt:vector size="60" baseType="lpstr">
      <vt:lpstr>Microsoft YaHei</vt:lpstr>
      <vt:lpstr>Aharoni</vt:lpstr>
      <vt:lpstr>Arial</vt:lpstr>
      <vt:lpstr>Arial Black</vt:lpstr>
      <vt:lpstr>Arial Narrow</vt:lpstr>
      <vt:lpstr>Arial Rounded MT Bold</vt:lpstr>
      <vt:lpstr>Bradley Hand ITC</vt:lpstr>
      <vt:lpstr>Broadway</vt:lpstr>
      <vt:lpstr>Calibri</vt:lpstr>
      <vt:lpstr>Calibri Light</vt:lpstr>
      <vt:lpstr>Century Gothic</vt:lpstr>
      <vt:lpstr>Engravers MT</vt:lpstr>
      <vt:lpstr>Lucida Calligraphy</vt:lpstr>
      <vt:lpstr>Lucida Sans</vt:lpstr>
      <vt:lpstr>Lucida Sans Unicode</vt:lpstr>
      <vt:lpstr>Tahoma</vt:lpstr>
      <vt:lpstr>Times New Roman</vt:lpstr>
      <vt:lpstr>Verdana</vt:lpstr>
      <vt:lpstr>Wingdings</vt:lpstr>
      <vt:lpstr>Wingdings 3</vt:lpstr>
      <vt:lpstr>Sezione</vt:lpstr>
      <vt:lpstr>ISTITUTO COMPRENSIVO LEONARDO DA VINCI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Il PTOF è un documento programmatico e informativo fondamentale del nostro Istituto. Al suo interno è riportata la strategia che punta a perseguire fini educativi e formativi basandosi sulle proprie risorse, che siano esse umane, professionali, territoriali o economiche. </vt:lpstr>
      <vt:lpstr>Presentazione standard di PowerPoint</vt:lpstr>
      <vt:lpstr>Presentazione standard di PowerPoint</vt:lpstr>
      <vt:lpstr>       FINALITA’ DELL’ISTITUTO</vt:lpstr>
      <vt:lpstr>     BENVENUTI               alle Scuole dell’Infanzia                                ACACIE                                                e                                                SARAGAT</vt:lpstr>
      <vt:lpstr>Presentazione standard di PowerPoint</vt:lpstr>
      <vt:lpstr>LE SUE FINALITA’:  SVILUPPO DELL’IDENTITA’ (Significa vivere serenamente tutte le dimensioni del proprio io, stare bene, sentirsi sicuri in un ambiente sociale allargato, imparare a conoscersi e ad essere riconosciuti come persona unica e irripetibile)  SVILUPPO DELL’AUTONOMIA (Significa avere fiducia in se’ stessi e fidarsi degli altri, esprimere sentimenti ed emozioni, provare soddisfazione nel fare da sé e saper chiedere aiuto, imparare ad assumere comportamenti e atteggiamenti sempre più consapevoli)  SVILUPPO DELLE COMPETENZE (Significa giocare, muoversi, manipolare, curiosare, domandare, imparare  a riflettere, ascoltare, comprendere narrazioni e discorsi, raccontare, essere in grado di descrivere, rappresentare e immaginare)   SVILUPPO DEL SENSO DI CITTADINANZA (Significa scoprire gli altri, i loro bisogni e la necessità di gestire i contrasti attraverso regole condivise che si definiscono attraverso le relazioni, il dialogo, l’espressione del proprio pensiero, l’attenzione del punto di vista dell’altro)  </vt:lpstr>
      <vt:lpstr>Entrambe le scuole sono dotate di sei aule capienti con servizi igienici annessi, di un ampio salone e di un aula adibita a biblioteca con presenza di LIM utilizzata per le attività multimediali.</vt:lpstr>
      <vt:lpstr>Le nostre aule accolgono bambini di tre fasce di età. Oltre ai tavoli dove si svolgono le attività ludiche pratiche, e manipolative, i bambini hanno la possibilità di giocare in spazi adibiti a «casetta», cucina, angoli predisposti per giochi strutturati.</vt:lpstr>
      <vt:lpstr>   Ad inizio anno si parte con il PROGETTO ACCOGLIENZA per  «Una scuola da scoprire» da parte dei bambini nuovi iscritti e «riscoprire» da parte di chi già la conosce.  Il percorso che proponiamo è dedicato sia all’inserimento dei più piccoli, sia al coinvolgimento dei più grandi con attività, giochi e proposte didattiche che danno spazio alla curiosità, al bisogno di fare e di esplorare, di esprimersi e socializzare di immaginare e creare.   </vt:lpstr>
      <vt:lpstr>    IL PRIMO STEP DEL «PROGETTO ACCOGLIENZA» VEDRA’ L’INSERIMENTO DEL BAMBINO NELLA COMUNITA’ SCOLASTICA, NELLA SUA SEZIONE DI APPARTENENZA, SECONDO UNA FASCIA ORARIA CONCORDATA PRECEDENTEMENTE CON LE INSEGNANTI, CHE RISPETTI IL SUO GRADUALE E SERENO DISTACCO DAI GENITORI,  PER PROSEGUIRE POI CON UN AUMENTO DELL’ORARIO DI PERMANENZA A SCUOLA FINO AL RAGGIUNGIMENTO DELL’ORARIO COMPLETO.    </vt:lpstr>
      <vt:lpstr>  UNA GIORNATA TIPO A SCUOLA  ORE 7,30-8 SERVIZIO COMUNALE DEL PRE-SCUOLA, a richiesta.  (Si rimanda al Sito del Comune di Cesano Boscone&gt;Aree tematiche&gt;Scuola e Asili nido)                     ORE 8-8,45 INGRESSO E GIOCO LIBERO IN SEZIONE IN ATTESA CHE ARRIVINO TUTTI I COMPAGNI   </vt:lpstr>
      <vt:lpstr>Presentazione standard di PowerPoint</vt:lpstr>
      <vt:lpstr>            ORE 10,30-11,30 ATTIVITA’ DIDATTICHE SPECIFICHE E/O LABORATORIALI.   LE INSEGNANTI PROPONGONO AI BAMBINI PERCORSI FINALIZZATI ALL’ACQUISIZIONE DI COMPETENZE PREVISTE DAL CURRICOLO VERTICALE DELL’ISTITUTO                                                                                                                                                                                             «SCRITTURA» CON I PIEDI                                                                                                                                  </vt:lpstr>
      <vt:lpstr>Presentazione standard di PowerPoint</vt:lpstr>
      <vt:lpstr>Presentazione standard di PowerPoint</vt:lpstr>
      <vt:lpstr> ORE 12-13 RIORDINO, ATTIVITA’ IGIENICHE E PRANZO</vt:lpstr>
      <vt:lpstr>ORE 13-14 ATTIVITA’ LUDICHE IN SALONE O IN SEZIONE  ORE 14-15,30 ATTIVITA’ DIDATTICHE E/O LIBERE IN SEZIONE O IN GIARDINO ORE 16/16,30 USCITA ORE 16,30-18 SERVIZIO COMUNALE DI POST SCUOLA (A RICHIESTA) (si rimanda al Sito del Comune di Cesano Boscone&gt;Aree tematiche&gt;Scuola e asili nido) </vt:lpstr>
      <vt:lpstr>Presentazione standard di PowerPoint</vt:lpstr>
      <vt:lpstr>Presentazione standard di PowerPoint</vt:lpstr>
      <vt:lpstr>Spettacoli teatrali   offerti dal Comune</vt:lpstr>
      <vt:lpstr>Presentazione standard di PowerPoint</vt:lpstr>
      <vt:lpstr>             </vt:lpstr>
      <vt:lpstr>ATTIVITA’ CURRICULARI  OGNI ANNO, partendo dalle finalità proprie della scuola dell’infanzia, indicate dai testi ministeriali,  si SCELGONO PERCORSI PROGETTATI  SEGUENDO IL CURRICOLO.  Viene steso un piano di lavoro  (programmazione annuale)  su un argomento di interesse  per lo sviluppo totale del singolo in collaborazione anche con progetti offerti  dall’amministrazione comunale    </vt:lpstr>
      <vt:lpstr>A differenza degli altri ordini di scuola dove le iscrizioni si effettuano on line, per la scuola dell’infanzia le iscrizioni avvengono con la consueta modalità del MODELLO CARTACEO  da presentare materialmente alla segreteria della scuola. Il Ministero dell’Istruzione ha predisposto un apposito modello da utilizzare per le iscrizioni, Che, sara’ visionabile sul nostro sito, alla voce «NEWS» – Avviso iscrizioni anno scolastico 2023/2024, non appena il ministero lo rendera’ pubblico   sara’ possibile iscrivere i bambini di età compresa tra i 3 e i 5 anni compiuti entro il 31 dicembre 2023.   Poiché la scuola dell’infanzia non è ancora scuola dell’obbligo, l’iscrizione è consentita nel limite dei posti disponibili. In caso di eccedenza del numero di domande in base ai posti disponibili, la precedenza di iscrizione tiene conto dei criteri stabiliti da ogni scuola e resi pubblici prima del termine delle iscrizioni. (LISTE D'ATTESA)     </vt:lpstr>
      <vt:lpstr>         Al momento dell’iscrizione i genitori dei bambini possono effettuare scelte personali relative a due questioni: l’ORARIO di partecipazione alle attività e l’eventuale scelta dell’insegnamento della RELIGIONE CATTOLICA, che non è catechesi ma un insegnamento ispirato ai valori del cattolicesimo.  Tale insegnamento è affidato ad un'insegnate individuata dalla Curia.  L’orario ordinario delle attività didattiche è di 40 ORE settimanali (mattino e pomeriggio), ma i genitori possono chiedere l’ ORARIO RIDOTTO con frequenza soltanto delle attività educative del mattino o l’ ORARIO ESTESO, a richiesta, agli Uffici dell’ Amministrazione Comunale preposti.   PERCHE' L’ ISCRIZIONE VADA A BUON FINE I GENITORI DEVONO AVER ESPLETATO, PER I LORO FIGLI, L'OBBLIGO VACCINALE.      </vt:lpstr>
      <vt:lpstr>        I genitori di bambini Diversamente Abili, al momento dell’iscrizione presentano alla scuola prescelta la Certificazione rilasciata dalla Servizio Sanitario Nazionale di competenza, comprensiva della Diagnosi Funzionale, predisposta a seguito degli accertamenti collegiali previsti dalle norme in materia.  Sulla base di tale Certificazione e della Diagnosi Funzionale, la scuola potrà procedere alla richiesta di personale DOCENTE DI SOSTEGNO e di eventuali assistenti educativi a carico dell’Ente locale, nonché alla successiva stesura del piano educativo individualizzato, in stretta relazione con la famiglia e gli specialisti che seguono il percorso del bambino.      La frequenza della scuola statale dell’infanzia è GRATUITA, ma taluni servizi aggiunti comportano il pagamento di una retta. È il caso, ad esempio, della fruizione della mensa scolastica o il servizio del pre e post scuola la cui gestione è, normalmente, affidata all' Amministrazione comunale locale.</vt:lpstr>
      <vt:lpstr>     </vt:lpstr>
      <vt:lpstr>Le insegnanti delle Scuola dell’Infanzia Acacie e Saragat vi ringraziano per l’attenzione e vi aspettano a settembre!!!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ISTITUTO COMPRENSIVO LEONARDO DA VINCI</dc:title>
  <dc:creator>maria rosa</dc:creator>
  <cp:lastModifiedBy>Valentina</cp:lastModifiedBy>
  <cp:revision>203</cp:revision>
  <dcterms:modified xsi:type="dcterms:W3CDTF">2022-11-07T14:19:54Z</dcterms:modified>
</cp:coreProperties>
</file>